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3673" r:id="rId2"/>
  </p:sldMasterIdLst>
  <p:notesMasterIdLst>
    <p:notesMasterId r:id="rId21"/>
  </p:notesMasterIdLst>
  <p:handoutMasterIdLst>
    <p:handoutMasterId r:id="rId22"/>
  </p:handoutMasterIdLst>
  <p:sldIdLst>
    <p:sldId id="258" r:id="rId3"/>
    <p:sldId id="259" r:id="rId4"/>
    <p:sldId id="268" r:id="rId5"/>
    <p:sldId id="269" r:id="rId6"/>
    <p:sldId id="264" r:id="rId7"/>
    <p:sldId id="267" r:id="rId8"/>
    <p:sldId id="270" r:id="rId9"/>
    <p:sldId id="282" r:id="rId10"/>
    <p:sldId id="271" r:id="rId11"/>
    <p:sldId id="273" r:id="rId12"/>
    <p:sldId id="272" r:id="rId13"/>
    <p:sldId id="274" r:id="rId14"/>
    <p:sldId id="284" r:id="rId15"/>
    <p:sldId id="285" r:id="rId16"/>
    <p:sldId id="275" r:id="rId17"/>
    <p:sldId id="276" r:id="rId18"/>
    <p:sldId id="281" r:id="rId19"/>
    <p:sldId id="283" r:id="rId20"/>
  </p:sldIdLst>
  <p:sldSz cx="9144000" cy="6858000" type="screen4x3"/>
  <p:notesSz cx="6735763" cy="98694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1"/>
    <a:srgbClr val="FE9B50"/>
    <a:srgbClr val="FD7A17"/>
    <a:srgbClr val="0000FF"/>
    <a:srgbClr val="FEA562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09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B756-A9FE-44ED-B384-6870AA01F6C7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98C09-A369-4A55-858F-029AF7A9A7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5D42A-49FC-468A-A8D6-7CE222F629FA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6CF67-8AFB-45D7-993F-21BBE09BBC7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80A82-7847-4364-81F8-8E409D5A794A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CF67-8AFB-45D7-993F-21BBE09BBC7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6CF67-8AFB-45D7-993F-21BBE09BBC7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4A7F3-6D54-48A9-8F59-86D335E9E9F3}" type="slidenum">
              <a:rPr lang="fr-FR"/>
              <a:pPr/>
              <a:t>14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fr-FR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3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33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5838C11-EE13-457F-8323-2A1EEFABC243}" type="slidenum">
              <a:rPr lang="fr-FR">
                <a:solidFill>
                  <a:srgbClr val="1C1C1C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1C1C1C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0CC7B-1206-472E-A327-490232FE63F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479C-F441-4B8F-8DE6-B6DD237C98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FA353-4C5C-4445-A206-21E770DCA97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8CE9-E9C2-49FF-A73F-F460FB46070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97CA-54EC-42BE-84A6-2AFC8BC1239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A8F01-2B93-4CB5-9BF6-D5338BBA6F9E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9D71-41C2-426E-A16E-CC5DA752403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2C52F-B09C-40B9-B64E-A9F1CA98FBA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3BAF6-A634-427E-A78C-B114398B418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F153-56B1-4395-992D-8B3D4117780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384C4-038A-45A3-9C72-9F5BC075D78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86F7-B0B6-41A7-8935-EF7A529921F4}" type="datetimeFigureOut">
              <a:rPr lang="fr-FR" smtClean="0"/>
              <a:pPr/>
              <a:t>05/05/2010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B7D8-9ADD-44A4-B4E0-CBF1CC1548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3" name="Rectangle 7"/>
          <p:cNvSpPr>
            <a:spLocks noChangeArrowheads="1"/>
          </p:cNvSpPr>
          <p:nvPr/>
        </p:nvSpPr>
        <p:spPr bwMode="gray">
          <a:xfrm>
            <a:off x="755650" y="2159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fr-FR" sz="2400">
              <a:solidFill>
                <a:srgbClr val="000000"/>
              </a:solidFill>
            </a:endParaRP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gray">
          <a:xfrm>
            <a:off x="442913" y="1016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fr-FR" sz="2400">
              <a:solidFill>
                <a:srgbClr val="000000"/>
              </a:solidFill>
            </a:endParaRP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2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2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32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A8F01-2B93-4CB5-9BF6-D5338BBA6F9E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1033" name="Picture 2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7838" y="1341438"/>
            <a:ext cx="484187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4" name="Picture 2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013" y="809625"/>
            <a:ext cx="5048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5" name="Picture 2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6400" y="180975"/>
            <a:ext cx="854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Feuille_Microsoft_Office_Excel_97-20032.xls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Feuille_Microsoft_Office_Excel_97-20033.xls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Feuille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719" t="13183" r="13281" b="74841"/>
          <a:stretch>
            <a:fillRect/>
          </a:stretch>
        </p:blipFill>
        <p:spPr bwMode="auto">
          <a:xfrm>
            <a:off x="-64" y="142852"/>
            <a:ext cx="9144064" cy="11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3714752"/>
            <a:ext cx="7864475" cy="2214578"/>
          </a:xfrm>
        </p:spPr>
        <p:txBody>
          <a:bodyPr/>
          <a:lstStyle/>
          <a:p>
            <a:pPr lvl="0" algn="ctr" eaLnBrk="1" hangingPunct="1"/>
            <a:r>
              <a:rPr lang="fr-FR" sz="4000" i="1" dirty="0" smtClean="0">
                <a:solidFill>
                  <a:srgbClr val="0033CC"/>
                </a:solidFill>
              </a:rPr>
              <a:t/>
            </a:r>
            <a:br>
              <a:rPr lang="fr-FR" sz="4000" i="1" dirty="0" smtClean="0">
                <a:solidFill>
                  <a:srgbClr val="0033CC"/>
                </a:solidFill>
              </a:rPr>
            </a:br>
            <a:r>
              <a:rPr lang="fr-FR" sz="4000" i="1" dirty="0" smtClean="0">
                <a:solidFill>
                  <a:srgbClr val="0033CC"/>
                </a:solidFill>
              </a:rPr>
              <a:t/>
            </a:r>
            <a:br>
              <a:rPr lang="fr-FR" sz="4000" i="1" dirty="0" smtClean="0">
                <a:solidFill>
                  <a:srgbClr val="0033CC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FR" sz="2000" dirty="0" smtClean="0">
                <a:solidFill>
                  <a:schemeClr val="tx1"/>
                </a:solidFill>
              </a:rPr>
              <a:t/>
            </a:r>
            <a:br>
              <a:rPr lang="fr-FR" sz="20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A.L.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Helbert-Etter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F.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Brisset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Baudin</a:t>
            </a:r>
            <a:r>
              <a:rPr lang="fr-F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dirty="0" smtClean="0">
                <a:solidFill>
                  <a:schemeClr val="tx1"/>
                </a:solidFill>
              </a:rPr>
              <a:t/>
            </a:r>
            <a:br>
              <a:rPr lang="fr-FR" sz="1600" dirty="0" smtClean="0">
                <a:solidFill>
                  <a:schemeClr val="tx1"/>
                </a:solidFill>
              </a:rPr>
            </a:br>
            <a:r>
              <a:rPr lang="fr-FR" sz="2400" i="1" dirty="0" smtClean="0">
                <a:solidFill>
                  <a:schemeClr val="tx1"/>
                </a:solidFill>
              </a:rPr>
              <a:t/>
            </a:r>
            <a:br>
              <a:rPr lang="fr-FR" sz="2400" i="1" dirty="0" smtClean="0">
                <a:solidFill>
                  <a:schemeClr val="tx1"/>
                </a:solidFill>
              </a:rPr>
            </a:b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Université Paris-Sud 11</a:t>
            </a:r>
            <a:b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ICMMO, UMR CNRS 8182</a:t>
            </a:r>
            <a:b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LPCES, Bâtiment 410</a:t>
            </a:r>
            <a:b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91405 Orsay Cedex</a:t>
            </a:r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357158" y="6407371"/>
            <a:ext cx="8501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Arial" charset="0"/>
              </a:rPr>
              <a:t>Ecole des Mines St Etienne					         	  5 mai 2010</a:t>
            </a:r>
            <a:endParaRPr lang="fr-FR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28" y="2071678"/>
            <a:ext cx="6572296" cy="138499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Characterization of strained materials: correlation between EBSD investigations and TEM observations </a:t>
            </a:r>
            <a:endParaRPr lang="fr-FR" sz="2800" i="1" dirty="0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071538" y="1857364"/>
            <a:ext cx="7286676" cy="1714512"/>
          </a:xfrm>
          <a:prstGeom prst="rect">
            <a:avLst/>
          </a:prstGeom>
          <a:noFill/>
          <a:ln w="25400">
            <a:solidFill>
              <a:srgbClr val="FD7A1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8" name="Picture 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1338241"/>
            <a:ext cx="720324" cy="44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72330" y="6215082"/>
            <a:ext cx="1905000" cy="457200"/>
          </a:xfrm>
        </p:spPr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197"/>
          <p:cNvSpPr txBox="1">
            <a:spLocks noChangeArrowheads="1"/>
          </p:cNvSpPr>
          <p:nvPr/>
        </p:nvSpPr>
        <p:spPr bwMode="auto">
          <a:xfrm>
            <a:off x="2571736" y="357166"/>
            <a:ext cx="428628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EBSD /TEM correlation</a:t>
            </a:r>
          </a:p>
          <a:p>
            <a:pPr algn="ctr"/>
            <a:r>
              <a:rPr lang="en-GB" b="1" dirty="0" smtClean="0"/>
              <a:t>(Strained phase microstructure)</a:t>
            </a:r>
            <a:endParaRPr lang="en-GB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357290" y="1428736"/>
          <a:ext cx="6715125" cy="1320801"/>
        </p:xfrm>
        <a:graphic>
          <a:graphicData uri="http://schemas.openxmlformats.org/drawingml/2006/table">
            <a:tbl>
              <a:tblPr/>
              <a:tblGrid>
                <a:gridCol w="2216150"/>
                <a:gridCol w="2338387"/>
                <a:gridCol w="2160588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 rolling reduction \ Phase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Ferrite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Austenite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Recrystallized with some dislocations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Recrystallized with some dislocations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Dislocation walls or microbands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 of grains have twins, some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microbands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can cross α/γ interface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ZoneTexte 186"/>
          <p:cNvSpPr txBox="1">
            <a:spLocks noChangeArrowheads="1"/>
          </p:cNvSpPr>
          <p:nvPr/>
        </p:nvSpPr>
        <p:spPr bwMode="auto">
          <a:xfrm>
            <a:off x="4643438" y="3500438"/>
            <a:ext cx="1000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40%</a:t>
            </a:r>
          </a:p>
        </p:txBody>
      </p:sp>
      <p:pic>
        <p:nvPicPr>
          <p:cNvPr id="13" name="Picture 234" descr="fig7a"/>
          <p:cNvPicPr>
            <a:picLocks noChangeAspect="1" noChangeArrowheads="1"/>
          </p:cNvPicPr>
          <p:nvPr/>
        </p:nvPicPr>
        <p:blipFill>
          <a:blip r:embed="rId2" cstate="print"/>
          <a:srcRect r="62374"/>
          <a:stretch>
            <a:fillRect/>
          </a:stretch>
        </p:blipFill>
        <p:spPr bwMode="auto">
          <a:xfrm>
            <a:off x="1285852" y="3000394"/>
            <a:ext cx="11969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39"/>
          <p:cNvSpPr txBox="1">
            <a:spLocks noChangeArrowheads="1"/>
          </p:cNvSpPr>
          <p:nvPr/>
        </p:nvSpPr>
        <p:spPr bwMode="auto">
          <a:xfrm>
            <a:off x="2184377" y="4109722"/>
            <a:ext cx="228600" cy="3427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200">
                <a:solidFill>
                  <a:srgbClr val="000000"/>
                </a:solidFill>
                <a:cs typeface="Times New Roman" pitchFamily="18" charset="0"/>
              </a:rPr>
              <a:t>γ</a:t>
            </a:r>
            <a:endParaRPr lang="en-GB"/>
          </a:p>
        </p:txBody>
      </p:sp>
      <p:sp>
        <p:nvSpPr>
          <p:cNvPr id="17" name="Text Box 238"/>
          <p:cNvSpPr txBox="1">
            <a:spLocks noChangeArrowheads="1"/>
          </p:cNvSpPr>
          <p:nvPr/>
        </p:nvSpPr>
        <p:spPr bwMode="auto">
          <a:xfrm>
            <a:off x="1536677" y="3538476"/>
            <a:ext cx="228600" cy="3427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200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endParaRPr lang="en-GB" dirty="0"/>
          </a:p>
        </p:txBody>
      </p:sp>
      <p:sp>
        <p:nvSpPr>
          <p:cNvPr id="18" name="Line 237"/>
          <p:cNvSpPr>
            <a:spLocks noChangeShapeType="1"/>
          </p:cNvSpPr>
          <p:nvPr/>
        </p:nvSpPr>
        <p:spPr bwMode="auto">
          <a:xfrm>
            <a:off x="1489052" y="3357582"/>
            <a:ext cx="0" cy="899394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" name="Line 236"/>
          <p:cNvSpPr>
            <a:spLocks noChangeShapeType="1"/>
          </p:cNvSpPr>
          <p:nvPr/>
        </p:nvSpPr>
        <p:spPr bwMode="auto">
          <a:xfrm rot="20568907">
            <a:off x="2060552" y="3919307"/>
            <a:ext cx="0" cy="8638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5" name="ZoneTexte 186"/>
          <p:cNvSpPr txBox="1">
            <a:spLocks noChangeArrowheads="1"/>
          </p:cNvSpPr>
          <p:nvPr/>
        </p:nvSpPr>
        <p:spPr bwMode="auto">
          <a:xfrm>
            <a:off x="1357290" y="6215082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40%</a:t>
            </a:r>
          </a:p>
        </p:txBody>
      </p:sp>
      <p:pic>
        <p:nvPicPr>
          <p:cNvPr id="24" name="Picture 209" descr="fig6b"/>
          <p:cNvPicPr>
            <a:picLocks noChangeAspect="1" noChangeArrowheads="1"/>
          </p:cNvPicPr>
          <p:nvPr/>
        </p:nvPicPr>
        <p:blipFill>
          <a:blip r:embed="rId3" cstate="print"/>
          <a:srcRect b="51182"/>
          <a:stretch>
            <a:fillRect/>
          </a:stretch>
        </p:blipFill>
        <p:spPr bwMode="auto">
          <a:xfrm>
            <a:off x="2857488" y="3429000"/>
            <a:ext cx="2890831" cy="104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000372"/>
            <a:ext cx="1096963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220"/>
          <p:cNvSpPr>
            <a:spLocks noChangeShapeType="1"/>
          </p:cNvSpPr>
          <p:nvPr/>
        </p:nvSpPr>
        <p:spPr bwMode="auto">
          <a:xfrm>
            <a:off x="1047718" y="4797422"/>
            <a:ext cx="0" cy="5143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8" name="Text Box 219"/>
          <p:cNvSpPr txBox="1">
            <a:spLocks noChangeArrowheads="1"/>
          </p:cNvSpPr>
          <p:nvPr/>
        </p:nvSpPr>
        <p:spPr bwMode="auto">
          <a:xfrm>
            <a:off x="714348" y="5143513"/>
            <a:ext cx="285752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2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a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29" name="Text Box 218"/>
          <p:cNvSpPr txBox="1">
            <a:spLocks noChangeArrowheads="1"/>
          </p:cNvSpPr>
          <p:nvPr/>
        </p:nvSpPr>
        <p:spPr bwMode="auto">
          <a:xfrm>
            <a:off x="571472" y="4572009"/>
            <a:ext cx="285752" cy="2857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12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g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30" name="Line 217"/>
          <p:cNvSpPr>
            <a:spLocks noChangeShapeType="1"/>
          </p:cNvSpPr>
          <p:nvPr/>
        </p:nvSpPr>
        <p:spPr bwMode="auto">
          <a:xfrm>
            <a:off x="949293" y="4533897"/>
            <a:ext cx="0" cy="5159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" name="ZoneTexte 186"/>
          <p:cNvSpPr txBox="1">
            <a:spLocks noChangeArrowheads="1"/>
          </p:cNvSpPr>
          <p:nvPr/>
        </p:nvSpPr>
        <p:spPr bwMode="auto">
          <a:xfrm>
            <a:off x="222218" y="6219822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0%</a:t>
            </a:r>
          </a:p>
        </p:txBody>
      </p:sp>
      <p:sp>
        <p:nvSpPr>
          <p:cNvPr id="37" name="ZoneTexte 186"/>
          <p:cNvSpPr txBox="1">
            <a:spLocks noChangeArrowheads="1"/>
          </p:cNvSpPr>
          <p:nvPr/>
        </p:nvSpPr>
        <p:spPr bwMode="auto">
          <a:xfrm>
            <a:off x="4084690" y="3071810"/>
            <a:ext cx="6174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0%</a:t>
            </a:r>
          </a:p>
        </p:txBody>
      </p:sp>
      <p:sp>
        <p:nvSpPr>
          <p:cNvPr id="40" name="ZoneTexte 186"/>
          <p:cNvSpPr txBox="1">
            <a:spLocks noChangeArrowheads="1"/>
          </p:cNvSpPr>
          <p:nvPr/>
        </p:nvSpPr>
        <p:spPr bwMode="auto">
          <a:xfrm>
            <a:off x="1857356" y="3543304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dirty="0">
                <a:latin typeface="Symbol" pitchFamily="18" charset="2"/>
              </a:rPr>
              <a:t>a</a:t>
            </a:r>
          </a:p>
        </p:txBody>
      </p:sp>
      <p:sp>
        <p:nvSpPr>
          <p:cNvPr id="42" name="ZoneTexte 186"/>
          <p:cNvSpPr txBox="1">
            <a:spLocks noChangeArrowheads="1"/>
          </p:cNvSpPr>
          <p:nvPr/>
        </p:nvSpPr>
        <p:spPr bwMode="auto">
          <a:xfrm>
            <a:off x="5643577" y="3500438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dirty="0">
                <a:latin typeface="Symbol" pitchFamily="18" charset="2"/>
              </a:rPr>
              <a:t>g</a:t>
            </a:r>
          </a:p>
        </p:txBody>
      </p:sp>
      <p:sp>
        <p:nvSpPr>
          <p:cNvPr id="45" name="Rectangle 158"/>
          <p:cNvSpPr>
            <a:spLocks noChangeArrowheads="1"/>
          </p:cNvSpPr>
          <p:nvPr/>
        </p:nvSpPr>
        <p:spPr bwMode="auto">
          <a:xfrm>
            <a:off x="5357818" y="3357562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7" name="Picture 234" descr="fig7a"/>
          <p:cNvPicPr>
            <a:picLocks noChangeAspect="1" noChangeArrowheads="1"/>
          </p:cNvPicPr>
          <p:nvPr/>
        </p:nvPicPr>
        <p:blipFill>
          <a:blip r:embed="rId2" cstate="print"/>
          <a:srcRect l="35928" b="50893"/>
          <a:stretch>
            <a:fillRect/>
          </a:stretch>
        </p:blipFill>
        <p:spPr bwMode="auto">
          <a:xfrm>
            <a:off x="4357686" y="4786322"/>
            <a:ext cx="1614170" cy="118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34" descr="fig7a"/>
          <p:cNvPicPr>
            <a:picLocks noChangeAspect="1" noChangeArrowheads="1"/>
          </p:cNvPicPr>
          <p:nvPr/>
        </p:nvPicPr>
        <p:blipFill>
          <a:blip r:embed="rId2" cstate="print"/>
          <a:srcRect l="38174" t="48661"/>
          <a:stretch>
            <a:fillRect/>
          </a:stretch>
        </p:blipFill>
        <p:spPr bwMode="auto">
          <a:xfrm>
            <a:off x="2857488" y="4786322"/>
            <a:ext cx="1488663" cy="12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55"/>
          <p:cNvSpPr>
            <a:spLocks noChangeArrowheads="1"/>
          </p:cNvSpPr>
          <p:nvPr/>
        </p:nvSpPr>
        <p:spPr bwMode="auto">
          <a:xfrm>
            <a:off x="4000496" y="4857760"/>
            <a:ext cx="3603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154"/>
          <p:cNvSpPr>
            <a:spLocks noChangeArrowheads="1"/>
          </p:cNvSpPr>
          <p:nvPr/>
        </p:nvSpPr>
        <p:spPr bwMode="auto">
          <a:xfrm>
            <a:off x="4357686" y="4786322"/>
            <a:ext cx="3603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ZoneTexte 186"/>
          <p:cNvSpPr txBox="1">
            <a:spLocks noChangeArrowheads="1"/>
          </p:cNvSpPr>
          <p:nvPr/>
        </p:nvSpPr>
        <p:spPr bwMode="auto">
          <a:xfrm>
            <a:off x="4000497" y="4572008"/>
            <a:ext cx="785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/>
              <a:t>40%</a:t>
            </a:r>
          </a:p>
        </p:txBody>
      </p:sp>
      <p:sp>
        <p:nvSpPr>
          <p:cNvPr id="50" name="ZoneTexte 186"/>
          <p:cNvSpPr txBox="1">
            <a:spLocks noChangeArrowheads="1"/>
          </p:cNvSpPr>
          <p:nvPr/>
        </p:nvSpPr>
        <p:spPr bwMode="auto">
          <a:xfrm>
            <a:off x="1857356" y="4972064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400" dirty="0">
                <a:latin typeface="Symbol" pitchFamily="18" charset="2"/>
              </a:rPr>
              <a:t>a</a:t>
            </a:r>
          </a:p>
        </p:txBody>
      </p:sp>
      <p:sp>
        <p:nvSpPr>
          <p:cNvPr id="51" name="ZoneTexte 186"/>
          <p:cNvSpPr txBox="1">
            <a:spLocks noChangeArrowheads="1"/>
          </p:cNvSpPr>
          <p:nvPr/>
        </p:nvSpPr>
        <p:spPr bwMode="auto">
          <a:xfrm>
            <a:off x="5715015" y="4929198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dirty="0">
                <a:latin typeface="Symbol" pitchFamily="18" charset="2"/>
              </a:rPr>
              <a:t>g</a:t>
            </a:r>
          </a:p>
        </p:txBody>
      </p:sp>
      <p:sp>
        <p:nvSpPr>
          <p:cNvPr id="52" name="Rectangle 158"/>
          <p:cNvSpPr>
            <a:spLocks noChangeArrowheads="1"/>
          </p:cNvSpPr>
          <p:nvPr/>
        </p:nvSpPr>
        <p:spPr bwMode="auto">
          <a:xfrm>
            <a:off x="4214810" y="3429000"/>
            <a:ext cx="504825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158"/>
          <p:cNvSpPr>
            <a:spLocks noChangeArrowheads="1"/>
          </p:cNvSpPr>
          <p:nvPr/>
        </p:nvSpPr>
        <p:spPr bwMode="auto">
          <a:xfrm>
            <a:off x="3929058" y="3429000"/>
            <a:ext cx="357190" cy="2143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Rectangle 158"/>
          <p:cNvSpPr>
            <a:spLocks noChangeArrowheads="1"/>
          </p:cNvSpPr>
          <p:nvPr/>
        </p:nvSpPr>
        <p:spPr bwMode="auto">
          <a:xfrm>
            <a:off x="5572132" y="4714884"/>
            <a:ext cx="361949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1" name="Groupe 60"/>
          <p:cNvGrpSpPr/>
          <p:nvPr/>
        </p:nvGrpSpPr>
        <p:grpSpPr>
          <a:xfrm>
            <a:off x="6143636" y="4665777"/>
            <a:ext cx="3000364" cy="2120809"/>
            <a:chOff x="6143636" y="3879959"/>
            <a:chExt cx="3000364" cy="2120809"/>
          </a:xfrm>
        </p:grpSpPr>
        <p:pic>
          <p:nvPicPr>
            <p:cNvPr id="7884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43636" y="3879959"/>
              <a:ext cx="3000364" cy="2120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219"/>
            <p:cNvSpPr txBox="1">
              <a:spLocks noChangeArrowheads="1"/>
            </p:cNvSpPr>
            <p:nvPr/>
          </p:nvSpPr>
          <p:spPr bwMode="auto">
            <a:xfrm>
              <a:off x="6215074" y="5357826"/>
              <a:ext cx="285752" cy="2857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a</a:t>
              </a:r>
              <a:endParaRPr lang="en-GB" dirty="0">
                <a:latin typeface="Symbol" pitchFamily="18" charset="2"/>
              </a:endParaRPr>
            </a:p>
          </p:txBody>
        </p:sp>
        <p:sp>
          <p:nvSpPr>
            <p:cNvPr id="44" name="Text Box 218"/>
            <p:cNvSpPr txBox="1">
              <a:spLocks noChangeArrowheads="1"/>
            </p:cNvSpPr>
            <p:nvPr/>
          </p:nvSpPr>
          <p:spPr bwMode="auto">
            <a:xfrm>
              <a:off x="7643834" y="4071942"/>
              <a:ext cx="285752" cy="2857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1200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endParaRPr lang="en-GB" dirty="0">
                <a:latin typeface="Symbol" pitchFamily="18" charset="2"/>
              </a:endParaRPr>
            </a:p>
          </p:txBody>
        </p:sp>
      </p:grpSp>
      <p:sp>
        <p:nvSpPr>
          <p:cNvPr id="36" name="AutoShape 187"/>
          <p:cNvSpPr>
            <a:spLocks noChangeArrowheads="1"/>
          </p:cNvSpPr>
          <p:nvPr/>
        </p:nvSpPr>
        <p:spPr bwMode="auto">
          <a:xfrm>
            <a:off x="142844" y="6597650"/>
            <a:ext cx="4572032" cy="260350"/>
          </a:xfrm>
          <a:prstGeom prst="plaque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100" i="1" dirty="0" smtClean="0">
                <a:cs typeface="Arial" pitchFamily="34" charset="0"/>
              </a:rPr>
              <a:t>(</a:t>
            </a:r>
            <a:r>
              <a:rPr lang="fr-FR" sz="1100" i="1" dirty="0" err="1" smtClean="0">
                <a:cs typeface="Arial" pitchFamily="34" charset="0"/>
              </a:rPr>
              <a:t>Swiatnicki</a:t>
            </a:r>
            <a:r>
              <a:rPr lang="fr-FR" sz="1100" i="1" dirty="0" smtClean="0">
                <a:cs typeface="Arial" pitchFamily="34" charset="0"/>
              </a:rPr>
              <a:t>, Baudin,  Jura, </a:t>
            </a:r>
            <a:r>
              <a:rPr lang="fr-FR" sz="1100" i="1" dirty="0" err="1" smtClean="0">
                <a:cs typeface="Arial" pitchFamily="34" charset="0"/>
              </a:rPr>
              <a:t>Mathon</a:t>
            </a:r>
            <a:r>
              <a:rPr lang="fr-FR" sz="1100" i="1" dirty="0" smtClean="0">
                <a:cs typeface="Arial" pitchFamily="34" charset="0"/>
              </a:rPr>
              <a:t>, </a:t>
            </a:r>
            <a:r>
              <a:rPr lang="fr-FR" sz="1100" i="1" dirty="0" err="1" smtClean="0">
                <a:cs typeface="Arial" pitchFamily="34" charset="0"/>
              </a:rPr>
              <a:t>Buraczynska</a:t>
            </a:r>
            <a:r>
              <a:rPr lang="fr-FR" sz="1100" i="1" dirty="0" smtClean="0">
                <a:cs typeface="Arial" pitchFamily="34" charset="0"/>
              </a:rPr>
              <a:t>, </a:t>
            </a:r>
            <a:r>
              <a:rPr lang="fr-FR" sz="1100" i="1" dirty="0" err="1" smtClean="0">
                <a:cs typeface="Arial" pitchFamily="34" charset="0"/>
              </a:rPr>
              <a:t>Problems</a:t>
            </a:r>
            <a:r>
              <a:rPr lang="fr-FR" sz="1100" i="1" dirty="0" smtClean="0">
                <a:cs typeface="Arial" pitchFamily="34" charset="0"/>
              </a:rPr>
              <a:t> of Mater. </a:t>
            </a:r>
            <a:r>
              <a:rPr lang="fr-FR" sz="1100" i="1" dirty="0" err="1" smtClean="0">
                <a:cs typeface="Arial" pitchFamily="34" charset="0"/>
              </a:rPr>
              <a:t>Sci</a:t>
            </a:r>
            <a:r>
              <a:rPr lang="fr-FR" sz="1100" i="1" dirty="0" smtClean="0">
                <a:cs typeface="Arial" pitchFamily="34" charset="0"/>
              </a:rPr>
              <a:t>.2003)</a:t>
            </a:r>
            <a:endParaRPr lang="fr-FR" sz="1100" i="1" dirty="0">
              <a:cs typeface="Arial" pitchFamily="34" charset="0"/>
            </a:endParaRPr>
          </a:p>
        </p:txBody>
      </p:sp>
      <p:grpSp>
        <p:nvGrpSpPr>
          <p:cNvPr id="56" name="Groupe 55"/>
          <p:cNvGrpSpPr/>
          <p:nvPr/>
        </p:nvGrpSpPr>
        <p:grpSpPr>
          <a:xfrm>
            <a:off x="6215074" y="3022703"/>
            <a:ext cx="2286016" cy="1643074"/>
            <a:chOff x="4714876" y="1857364"/>
            <a:chExt cx="2928958" cy="1928826"/>
          </a:xfrm>
        </p:grpSpPr>
        <p:pic>
          <p:nvPicPr>
            <p:cNvPr id="57" name="Picture 205"/>
            <p:cNvPicPr>
              <a:picLocks noChangeAspect="1" noChangeArrowheads="1"/>
            </p:cNvPicPr>
            <p:nvPr/>
          </p:nvPicPr>
          <p:blipFill>
            <a:blip r:embed="rId6" cstate="print"/>
            <a:srcRect l="5599" t="12242" r="17876" b="21653"/>
            <a:stretch>
              <a:fillRect/>
            </a:stretch>
          </p:blipFill>
          <p:spPr bwMode="auto">
            <a:xfrm>
              <a:off x="4714876" y="1857364"/>
              <a:ext cx="2928958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164"/>
            <p:cNvSpPr txBox="1">
              <a:spLocks noChangeArrowheads="1"/>
            </p:cNvSpPr>
            <p:nvPr/>
          </p:nvSpPr>
          <p:spPr bwMode="auto">
            <a:xfrm>
              <a:off x="6637005" y="2166597"/>
              <a:ext cx="382428" cy="3613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703638"/>
              <a:r>
                <a:rPr lang="fr-FR" sz="1400" dirty="0">
                  <a:latin typeface="Symbol" pitchFamily="18" charset="2"/>
                </a:rPr>
                <a:t>a</a:t>
              </a:r>
            </a:p>
          </p:txBody>
        </p:sp>
        <p:sp>
          <p:nvSpPr>
            <p:cNvPr id="59" name="Text Box 165"/>
            <p:cNvSpPr txBox="1">
              <a:spLocks noChangeArrowheads="1"/>
            </p:cNvSpPr>
            <p:nvPr/>
          </p:nvSpPr>
          <p:spPr bwMode="auto">
            <a:xfrm>
              <a:off x="4786313" y="3214686"/>
              <a:ext cx="398464" cy="4335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703638"/>
              <a:r>
                <a:rPr lang="fr-FR" dirty="0">
                  <a:latin typeface="Symbol" pitchFamily="18" charset="2"/>
                </a:rPr>
                <a:t>g</a:t>
              </a:r>
            </a:p>
          </p:txBody>
        </p:sp>
        <p:sp>
          <p:nvSpPr>
            <p:cNvPr id="60" name="Rectangle 198"/>
            <p:cNvSpPr>
              <a:spLocks noChangeArrowheads="1"/>
            </p:cNvSpPr>
            <p:nvPr/>
          </p:nvSpPr>
          <p:spPr bwMode="auto">
            <a:xfrm>
              <a:off x="4714876" y="2000240"/>
              <a:ext cx="86594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GB" sz="2400" dirty="0"/>
                <a:t>0%</a:t>
              </a:r>
              <a:r>
                <a:rPr lang="en-GB" sz="2800" b="1" dirty="0"/>
                <a:t>  </a:t>
              </a:r>
            </a:p>
          </p:txBody>
        </p:sp>
      </p:grpSp>
      <p:sp>
        <p:nvSpPr>
          <p:cNvPr id="62" name="Rectangle 198"/>
          <p:cNvSpPr>
            <a:spLocks noChangeArrowheads="1"/>
          </p:cNvSpPr>
          <p:nvPr/>
        </p:nvSpPr>
        <p:spPr bwMode="auto">
          <a:xfrm>
            <a:off x="6252387" y="4643446"/>
            <a:ext cx="10342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40</a:t>
            </a:r>
            <a:r>
              <a:rPr lang="en-GB" sz="2400" dirty="0">
                <a:solidFill>
                  <a:schemeClr val="bg1"/>
                </a:solidFill>
              </a:rPr>
              <a:t>%</a:t>
            </a:r>
            <a:r>
              <a:rPr lang="en-GB" sz="2800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57224" y="270247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EBSD</a:t>
            </a:r>
            <a:endParaRPr lang="fr-FR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7040087" y="270247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TEM</a:t>
            </a:r>
            <a:endParaRPr lang="fr-FR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8325971" y="191666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TEM</a:t>
            </a:r>
            <a:endParaRPr lang="fr-FR" b="1" dirty="0"/>
          </a:p>
        </p:txBody>
      </p:sp>
      <p:sp>
        <p:nvSpPr>
          <p:cNvPr id="67" name="Accolade fermante 66"/>
          <p:cNvSpPr/>
          <p:nvPr/>
        </p:nvSpPr>
        <p:spPr bwMode="auto">
          <a:xfrm>
            <a:off x="8143900" y="1571612"/>
            <a:ext cx="214314" cy="107157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4" name="Picture 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009" y="1071546"/>
            <a:ext cx="3362160" cy="242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96"/>
          <p:cNvSpPr>
            <a:spLocks noChangeArrowheads="1"/>
          </p:cNvSpPr>
          <p:nvPr/>
        </p:nvSpPr>
        <p:spPr bwMode="auto">
          <a:xfrm rot="4429745">
            <a:off x="3574329" y="1862677"/>
            <a:ext cx="565721" cy="140286"/>
          </a:xfrm>
          <a:prstGeom prst="rightArrow">
            <a:avLst>
              <a:gd name="adj1" fmla="val 50000"/>
              <a:gd name="adj2" fmla="val 48288"/>
            </a:avLst>
          </a:prstGeom>
          <a:solidFill>
            <a:srgbClr val="FD7A1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defTabSz="3703638"/>
            <a:endParaRPr lang="en-GB"/>
          </a:p>
        </p:txBody>
      </p:sp>
      <p:sp>
        <p:nvSpPr>
          <p:cNvPr id="6" name="Flèche droite 97"/>
          <p:cNvSpPr>
            <a:spLocks noChangeArrowheads="1"/>
          </p:cNvSpPr>
          <p:nvPr/>
        </p:nvSpPr>
        <p:spPr bwMode="auto">
          <a:xfrm rot="15207712">
            <a:off x="2761309" y="2248453"/>
            <a:ext cx="565721" cy="101040"/>
          </a:xfrm>
          <a:prstGeom prst="rightArrow">
            <a:avLst>
              <a:gd name="adj1" fmla="val 50000"/>
              <a:gd name="adj2" fmla="val 48288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defTabSz="3703638"/>
            <a:endParaRPr lang="en-GB"/>
          </a:p>
        </p:txBody>
      </p:sp>
      <p:sp>
        <p:nvSpPr>
          <p:cNvPr id="7" name="ZoneTexte 195"/>
          <p:cNvSpPr txBox="1">
            <a:spLocks noChangeArrowheads="1"/>
          </p:cNvSpPr>
          <p:nvPr/>
        </p:nvSpPr>
        <p:spPr bwMode="auto">
          <a:xfrm>
            <a:off x="2643174" y="1142984"/>
            <a:ext cx="2071702" cy="307777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400" b="1" dirty="0" err="1"/>
              <a:t>Misorientation</a:t>
            </a:r>
            <a:r>
              <a:rPr lang="en-GB" sz="1400" b="1" dirty="0"/>
              <a:t> Angle</a:t>
            </a:r>
          </a:p>
        </p:txBody>
      </p:sp>
      <p:sp>
        <p:nvSpPr>
          <p:cNvPr id="8" name="Flèche droite 95"/>
          <p:cNvSpPr>
            <a:spLocks noChangeArrowheads="1"/>
          </p:cNvSpPr>
          <p:nvPr/>
        </p:nvSpPr>
        <p:spPr bwMode="auto">
          <a:xfrm>
            <a:off x="5214942" y="1928802"/>
            <a:ext cx="419299" cy="138657"/>
          </a:xfrm>
          <a:prstGeom prst="rightArrow">
            <a:avLst>
              <a:gd name="adj1" fmla="val 50000"/>
              <a:gd name="adj2" fmla="val 41230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703638"/>
            <a:endParaRPr lang="en-GB"/>
          </a:p>
        </p:txBody>
      </p:sp>
      <p:pic>
        <p:nvPicPr>
          <p:cNvPr id="9" name="Picture 2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85860"/>
            <a:ext cx="29416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51248"/>
            <a:ext cx="1122363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95"/>
          <p:cNvSpPr txBox="1">
            <a:spLocks noChangeArrowheads="1"/>
          </p:cNvSpPr>
          <p:nvPr/>
        </p:nvSpPr>
        <p:spPr bwMode="auto">
          <a:xfrm>
            <a:off x="6858016" y="1428736"/>
            <a:ext cx="2285984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/>
              <a:t>Twins : </a:t>
            </a:r>
            <a:r>
              <a:rPr lang="en-GB" sz="1400" b="1" dirty="0" smtClean="0">
                <a:latin typeface="Symbol" pitchFamily="18" charset="2"/>
              </a:rPr>
              <a:t>S</a:t>
            </a:r>
            <a:r>
              <a:rPr lang="en-GB" sz="1400" b="1" dirty="0" smtClean="0"/>
              <a:t>3 boundaries</a:t>
            </a:r>
            <a:endParaRPr lang="en-GB" sz="1400" b="1" dirty="0"/>
          </a:p>
        </p:txBody>
      </p:sp>
      <p:sp>
        <p:nvSpPr>
          <p:cNvPr id="13" name="Rectangle 98"/>
          <p:cNvSpPr>
            <a:spLocks noChangeArrowheads="1"/>
          </p:cNvSpPr>
          <p:nvPr/>
        </p:nvSpPr>
        <p:spPr bwMode="auto">
          <a:xfrm>
            <a:off x="1142944" y="6168550"/>
            <a:ext cx="39290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(B) Bain, K-S (</a:t>
            </a:r>
            <a:r>
              <a:rPr lang="en-GB" sz="1400" dirty="0" err="1"/>
              <a:t>Kurdjumov</a:t>
            </a:r>
            <a:r>
              <a:rPr lang="en-GB" sz="1400" dirty="0"/>
              <a:t>-Sachs), N-W (</a:t>
            </a:r>
            <a:r>
              <a:rPr lang="en-GB" sz="1400" dirty="0" err="1"/>
              <a:t>Nishiyama</a:t>
            </a:r>
            <a:r>
              <a:rPr lang="en-GB" sz="1400" dirty="0"/>
              <a:t>-Wassermann) G-T (</a:t>
            </a:r>
            <a:r>
              <a:rPr lang="en-GB" sz="1400" dirty="0" err="1"/>
              <a:t>Greninger-Troiano</a:t>
            </a:r>
            <a:r>
              <a:rPr lang="en-GB" sz="1400" dirty="0"/>
              <a:t>) orientation relationships</a:t>
            </a:r>
            <a:r>
              <a:rPr lang="en-GB" sz="1400" b="1" dirty="0"/>
              <a:t> </a:t>
            </a:r>
          </a:p>
        </p:txBody>
      </p:sp>
      <p:sp>
        <p:nvSpPr>
          <p:cNvPr id="14" name="ZoneTexte 186"/>
          <p:cNvSpPr txBox="1">
            <a:spLocks noChangeArrowheads="1"/>
          </p:cNvSpPr>
          <p:nvPr/>
        </p:nvSpPr>
        <p:spPr bwMode="auto">
          <a:xfrm>
            <a:off x="357126" y="3643338"/>
            <a:ext cx="1000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5" name="Text Box 148"/>
          <p:cNvSpPr txBox="1">
            <a:spLocks noChangeArrowheads="1"/>
          </p:cNvSpPr>
          <p:nvPr/>
        </p:nvSpPr>
        <p:spPr bwMode="auto">
          <a:xfrm>
            <a:off x="5429256" y="4071942"/>
            <a:ext cx="3527425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defTabSz="3703638">
              <a:buFontTx/>
              <a:buChar char="-"/>
            </a:pPr>
            <a:r>
              <a:rPr lang="en-GB" sz="1600" dirty="0"/>
              <a:t> Tendency is to loose high angle boundaries for low angle boundaries.</a:t>
            </a:r>
          </a:p>
          <a:p>
            <a:pPr algn="l" defTabSz="3703638">
              <a:buFontTx/>
              <a:buChar char="-"/>
            </a:pPr>
            <a:endParaRPr lang="en-GB" sz="1600" dirty="0"/>
          </a:p>
          <a:p>
            <a:pPr algn="l" defTabSz="3703638">
              <a:buFontTx/>
              <a:buChar char="-"/>
            </a:pPr>
            <a:r>
              <a:rPr lang="en-GB" sz="1600" dirty="0"/>
              <a:t> </a:t>
            </a:r>
            <a:r>
              <a:rPr lang="en-GB" sz="1600" dirty="0" smtClean="0"/>
              <a:t>Decrease of twin boundaries.</a:t>
            </a:r>
          </a:p>
          <a:p>
            <a:pPr algn="l" defTabSz="3703638"/>
            <a:endParaRPr lang="en-GB" sz="1600" dirty="0" smtClean="0"/>
          </a:p>
          <a:p>
            <a:pPr algn="l" defTabSz="3703638">
              <a:buFontTx/>
              <a:buChar char="-"/>
            </a:pPr>
            <a:r>
              <a:rPr lang="en-GB" sz="1600" dirty="0" smtClean="0"/>
              <a:t> Phase </a:t>
            </a:r>
            <a:r>
              <a:rPr lang="en-GB" sz="1600" dirty="0"/>
              <a:t>orientation relationships tend to disappear with cold rolling.</a:t>
            </a:r>
          </a:p>
          <a:p>
            <a:pPr algn="l" defTabSz="3703638"/>
            <a:endParaRPr lang="en-GB" sz="1600" dirty="0"/>
          </a:p>
        </p:txBody>
      </p:sp>
      <p:sp>
        <p:nvSpPr>
          <p:cNvPr id="16" name="Flèche droite 95"/>
          <p:cNvSpPr>
            <a:spLocks noChangeArrowheads="1"/>
          </p:cNvSpPr>
          <p:nvPr/>
        </p:nvSpPr>
        <p:spPr bwMode="auto">
          <a:xfrm rot="3254843">
            <a:off x="4304139" y="1940419"/>
            <a:ext cx="482822" cy="131003"/>
          </a:xfrm>
          <a:prstGeom prst="rightArrow">
            <a:avLst>
              <a:gd name="adj1" fmla="val 50000"/>
              <a:gd name="adj2" fmla="val 51594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defTabSz="3703638"/>
            <a:endParaRPr lang="en-GB"/>
          </a:p>
        </p:txBody>
      </p:sp>
      <p:graphicFrame>
        <p:nvGraphicFramePr>
          <p:cNvPr id="17" name="Object 172"/>
          <p:cNvGraphicFramePr>
            <a:graphicFrameLocks noChangeAspect="1"/>
          </p:cNvGraphicFramePr>
          <p:nvPr/>
        </p:nvGraphicFramePr>
        <p:xfrm>
          <a:off x="1500101" y="3835404"/>
          <a:ext cx="3454228" cy="2356063"/>
        </p:xfrm>
        <a:graphic>
          <a:graphicData uri="http://schemas.openxmlformats.org/presentationml/2006/ole">
            <p:oleObj spid="_x0000_s67586" name="Graphique" r:id="rId6" imgW="4943531" imgH="3371856" progId="Excel.Sheet.8">
              <p:embed/>
            </p:oleObj>
          </a:graphicData>
        </a:graphic>
      </p:graphicFrame>
      <p:sp>
        <p:nvSpPr>
          <p:cNvPr id="20" name="ZoneTexte 194"/>
          <p:cNvSpPr txBox="1">
            <a:spLocks noChangeArrowheads="1"/>
          </p:cNvSpPr>
          <p:nvPr/>
        </p:nvSpPr>
        <p:spPr bwMode="auto">
          <a:xfrm>
            <a:off x="2500298" y="214290"/>
            <a:ext cx="428628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EBSD</a:t>
            </a:r>
          </a:p>
          <a:p>
            <a:pPr algn="ctr"/>
            <a:r>
              <a:rPr lang="en-GB" b="1" dirty="0" smtClean="0"/>
              <a:t>(Grain boundary analysis 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2976" y="3643314"/>
            <a:ext cx="3500461" cy="33855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b="1" dirty="0" smtClean="0"/>
              <a:t>Phase orientation relationships </a:t>
            </a:r>
            <a:endParaRPr lang="fr-FR" sz="1600" b="1" dirty="0"/>
          </a:p>
        </p:txBody>
      </p:sp>
      <p:sp>
        <p:nvSpPr>
          <p:cNvPr id="22" name="Flèche droite 96"/>
          <p:cNvSpPr>
            <a:spLocks noChangeArrowheads="1"/>
          </p:cNvSpPr>
          <p:nvPr/>
        </p:nvSpPr>
        <p:spPr bwMode="auto">
          <a:xfrm rot="7219687">
            <a:off x="1824137" y="3038176"/>
            <a:ext cx="663285" cy="137919"/>
          </a:xfrm>
          <a:prstGeom prst="rightArrow">
            <a:avLst>
              <a:gd name="adj1" fmla="val 50000"/>
              <a:gd name="adj2" fmla="val 48288"/>
            </a:avLst>
          </a:prstGeom>
          <a:solidFill>
            <a:srgbClr val="FD7A1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/>
          <a:p>
            <a:pPr defTabSz="3703638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Text Box 124"/>
          <p:cNvSpPr txBox="1">
            <a:spLocks noChangeArrowheads="1"/>
          </p:cNvSpPr>
          <p:nvPr/>
        </p:nvSpPr>
        <p:spPr bwMode="auto">
          <a:xfrm>
            <a:off x="1428728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2- Phase hardening in a cold-rolled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a/g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steel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8" name="Text Box 727"/>
          <p:cNvSpPr txBox="1">
            <a:spLocks noChangeArrowheads="1"/>
          </p:cNvSpPr>
          <p:nvPr/>
        </p:nvSpPr>
        <p:spPr bwMode="auto">
          <a:xfrm>
            <a:off x="3480485" y="1142984"/>
            <a:ext cx="2376487" cy="336550"/>
          </a:xfrm>
          <a:prstGeom prst="rect">
            <a:avLst/>
          </a:prstGeom>
          <a:solidFill>
            <a:srgbClr val="FEA56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</a:rPr>
              <a:t>Conclusions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28" y="17859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GB" sz="1600" dirty="0" smtClean="0"/>
              <a:t>As the rolling reduction increases (above 20%) fraction of the particular </a:t>
            </a:r>
            <a:r>
              <a:rPr lang="en-GB" sz="1600" b="1" dirty="0" smtClean="0"/>
              <a:t>phase orientation relationships decreases.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628" y="4000504"/>
            <a:ext cx="4000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GB" sz="1600" dirty="0" smtClean="0"/>
              <a:t>2- Identically, </a:t>
            </a:r>
            <a:r>
              <a:rPr lang="en-GB" sz="1600" b="1" dirty="0" smtClean="0"/>
              <a:t>twin grain boundary percentage decreases </a:t>
            </a:r>
            <a:r>
              <a:rPr lang="en-GB" sz="1600" dirty="0" smtClean="0"/>
              <a:t>(in the </a:t>
            </a:r>
            <a:r>
              <a:rPr lang="en-GB" sz="1600" dirty="0" smtClean="0">
                <a:latin typeface="Symbol" pitchFamily="18" charset="2"/>
              </a:rPr>
              <a:t>g</a:t>
            </a:r>
            <a:r>
              <a:rPr lang="en-GB" sz="1600" dirty="0" smtClean="0"/>
              <a:t> phase) as the deformation amount increases.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3372" y="2786058"/>
            <a:ext cx="4572000" cy="1077218"/>
          </a:xfrm>
          <a:prstGeom prst="rect">
            <a:avLst/>
          </a:prstGeom>
          <a:ln>
            <a:solidFill>
              <a:srgbClr val="FD7A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GB" sz="1600" dirty="0" smtClean="0"/>
              <a:t>	The increase of the cold rolling reduction generates a rotation of the grains which tends to reduce the fraction of these types of orientation relationships.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43372" y="5137864"/>
            <a:ext cx="4572000" cy="1077218"/>
          </a:xfrm>
          <a:prstGeom prst="rect">
            <a:avLst/>
          </a:prstGeom>
          <a:ln>
            <a:solidFill>
              <a:srgbClr val="FD7A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GB" sz="1600" dirty="0" smtClean="0"/>
              <a:t>	During cold-rolling, the decrease of </a:t>
            </a:r>
            <a:r>
              <a:rPr lang="en-GB" sz="1600" dirty="0" smtClean="0">
                <a:latin typeface="Symbol" pitchFamily="18" charset="2"/>
              </a:rPr>
              <a:t>S</a:t>
            </a:r>
            <a:r>
              <a:rPr lang="en-GB" sz="1600" dirty="0" smtClean="0"/>
              <a:t>3 boundaries (from hot rolling) is not balanced  by the apparition of deformation twins in the </a:t>
            </a:r>
            <a:r>
              <a:rPr lang="en-GB" sz="1600" dirty="0" smtClean="0">
                <a:latin typeface="Symbol" pitchFamily="18" charset="2"/>
              </a:rPr>
              <a:t>g</a:t>
            </a:r>
            <a:r>
              <a:rPr lang="en-GB" sz="1600" dirty="0" smtClean="0"/>
              <a:t> phase.</a:t>
            </a:r>
            <a:endParaRPr lang="en-GB" sz="1600" dirty="0"/>
          </a:p>
        </p:txBody>
      </p:sp>
      <p:cxnSp>
        <p:nvCxnSpPr>
          <p:cNvPr id="14" name="Connecteur en angle 13"/>
          <p:cNvCxnSpPr>
            <a:stCxn id="9" idx="2"/>
            <a:endCxn id="11" idx="1"/>
          </p:cNvCxnSpPr>
          <p:nvPr/>
        </p:nvCxnSpPr>
        <p:spPr bwMode="auto">
          <a:xfrm rot="16200000" flipH="1">
            <a:off x="3075128" y="2256423"/>
            <a:ext cx="707744" cy="142874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en angle 13"/>
          <p:cNvCxnSpPr>
            <a:stCxn id="10" idx="2"/>
            <a:endCxn id="12" idx="1"/>
          </p:cNvCxnSpPr>
          <p:nvPr/>
        </p:nvCxnSpPr>
        <p:spPr bwMode="auto">
          <a:xfrm rot="16200000" flipH="1">
            <a:off x="2986749" y="4519849"/>
            <a:ext cx="598751" cy="171449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572264" y="2643182"/>
            <a:ext cx="2009775" cy="21526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362189"/>
            <a:ext cx="3954462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67023" y="5072052"/>
            <a:ext cx="2952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i="1" dirty="0">
                <a:latin typeface="Tahoma" pitchFamily="34" charset="0"/>
              </a:rPr>
              <a:t>Saturation </a:t>
            </a:r>
            <a:r>
              <a:rPr lang="fr-FR" i="1" dirty="0" err="1" smtClean="0">
                <a:latin typeface="Tahoma" pitchFamily="34" charset="0"/>
              </a:rPr>
              <a:t>around</a:t>
            </a:r>
            <a:r>
              <a:rPr lang="fr-FR" i="1" dirty="0" smtClean="0">
                <a:latin typeface="Tahoma" pitchFamily="34" charset="0"/>
              </a:rPr>
              <a:t> 160 </a:t>
            </a:r>
            <a:r>
              <a:rPr lang="fr-FR" i="1" dirty="0">
                <a:latin typeface="Tahoma" pitchFamily="34" charset="0"/>
              </a:rPr>
              <a:t>HV</a:t>
            </a:r>
            <a:r>
              <a:rPr lang="fr-FR" dirty="0">
                <a:latin typeface="Tahoma" pitchFamily="34" charset="0"/>
              </a:rPr>
              <a:t>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714744" y="2928934"/>
            <a:ext cx="503238" cy="571504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E9B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862023" y="3330564"/>
            <a:ext cx="30241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dirty="0" smtClean="0">
                <a:latin typeface="Tahoma" pitchFamily="34" charset="0"/>
              </a:rPr>
              <a:t>Hardness Vickers</a:t>
            </a:r>
            <a:endParaRPr lang="fr-FR" b="1" dirty="0">
              <a:latin typeface="Tahoma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38460" y="4594214"/>
            <a:ext cx="30241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dirty="0" smtClean="0">
                <a:latin typeface="Tahoma" pitchFamily="34" charset="0"/>
              </a:rPr>
              <a:t>Extrusion </a:t>
            </a:r>
            <a:r>
              <a:rPr lang="fr-FR" b="1" dirty="0" err="1" smtClean="0">
                <a:latin typeface="Tahoma" pitchFamily="34" charset="0"/>
              </a:rPr>
              <a:t>number</a:t>
            </a:r>
            <a:endParaRPr lang="fr-FR" b="1" dirty="0">
              <a:latin typeface="Tahoma" pitchFamily="34" charset="0"/>
            </a:endParaRPr>
          </a:p>
        </p:txBody>
      </p:sp>
      <p:sp>
        <p:nvSpPr>
          <p:cNvPr id="11" name="Line 63"/>
          <p:cNvSpPr>
            <a:spLocks noChangeShapeType="1"/>
          </p:cNvSpPr>
          <p:nvPr/>
        </p:nvSpPr>
        <p:spPr bwMode="auto">
          <a:xfrm>
            <a:off x="773086" y="2143116"/>
            <a:ext cx="0" cy="503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12" name="Picture 68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71406" y="3070210"/>
            <a:ext cx="1547812" cy="1250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415896" y="2714620"/>
            <a:ext cx="863600" cy="361950"/>
            <a:chOff x="4740" y="2568"/>
            <a:chExt cx="544" cy="228"/>
          </a:xfrm>
        </p:grpSpPr>
        <p:sp>
          <p:nvSpPr>
            <p:cNvPr id="14" name="Rectangle 70"/>
            <p:cNvSpPr>
              <a:spLocks noChangeArrowheads="1"/>
            </p:cNvSpPr>
            <p:nvPr/>
          </p:nvSpPr>
          <p:spPr bwMode="auto">
            <a:xfrm>
              <a:off x="4740" y="2568"/>
              <a:ext cx="544" cy="22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endParaRPr lang="fr-FR"/>
            </a:p>
          </p:txBody>
        </p:sp>
        <p:sp>
          <p:nvSpPr>
            <p:cNvPr id="15" name="Text Box 71"/>
            <p:cNvSpPr txBox="1">
              <a:spLocks noChangeArrowheads="1"/>
            </p:cNvSpPr>
            <p:nvPr/>
          </p:nvSpPr>
          <p:spPr bwMode="auto">
            <a:xfrm>
              <a:off x="4781" y="2584"/>
              <a:ext cx="4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fr-FR" sz="1600" b="1" dirty="0"/>
                <a:t>ECAE</a:t>
              </a:r>
            </a:p>
          </p:txBody>
        </p:sp>
      </p:grpSp>
      <p:sp>
        <p:nvSpPr>
          <p:cNvPr id="16" name="Line 76"/>
          <p:cNvSpPr>
            <a:spLocks noChangeShapeType="1"/>
          </p:cNvSpPr>
          <p:nvPr/>
        </p:nvSpPr>
        <p:spPr bwMode="auto">
          <a:xfrm>
            <a:off x="1496994" y="373219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1438" y="1285860"/>
            <a:ext cx="15001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Copper</a:t>
            </a:r>
          </a:p>
          <a:p>
            <a:pPr algn="ctr"/>
            <a:r>
              <a:rPr lang="fr-FR" sz="1600" dirty="0" smtClean="0">
                <a:sym typeface="Symbol"/>
              </a:rPr>
              <a:t></a:t>
            </a:r>
            <a:r>
              <a:rPr lang="fr-FR" sz="1400" baseline="-25000" dirty="0" err="1" smtClean="0">
                <a:sym typeface="Symbol"/>
              </a:rPr>
              <a:t>ini</a:t>
            </a:r>
            <a:r>
              <a:rPr lang="fr-FR" sz="1600" dirty="0" smtClean="0"/>
              <a:t>= 40 µm</a:t>
            </a:r>
          </a:p>
        </p:txBody>
      </p:sp>
      <p:sp>
        <p:nvSpPr>
          <p:cNvPr id="18" name="Text Box 124"/>
          <p:cNvSpPr txBox="1">
            <a:spLocks noChangeArrowheads="1"/>
          </p:cNvSpPr>
          <p:nvPr/>
        </p:nvSpPr>
        <p:spPr bwMode="auto">
          <a:xfrm>
            <a:off x="1357290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3- Sub-micron copper produced by ECAE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215074" y="2000240"/>
            <a:ext cx="2571768" cy="342902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ZoneTexte 197"/>
          <p:cNvSpPr txBox="1">
            <a:spLocks noChangeArrowheads="1"/>
          </p:cNvSpPr>
          <p:nvPr/>
        </p:nvSpPr>
        <p:spPr bwMode="auto">
          <a:xfrm>
            <a:off x="6572264" y="1714488"/>
            <a:ext cx="18621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FEG/EBSD</a:t>
            </a:r>
            <a:endParaRPr lang="en-GB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071670" y="2000239"/>
            <a:ext cx="3929090" cy="342902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ZoneTexte 197"/>
          <p:cNvSpPr txBox="1">
            <a:spLocks noChangeArrowheads="1"/>
          </p:cNvSpPr>
          <p:nvPr/>
        </p:nvSpPr>
        <p:spPr bwMode="auto">
          <a:xfrm>
            <a:off x="2214546" y="1714488"/>
            <a:ext cx="364333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Mechanical properties</a:t>
            </a:r>
            <a:endParaRPr lang="en-GB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6858016" y="2214554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ECAE</a:t>
            </a:r>
            <a:r>
              <a:rPr lang="en-US" i="1" dirty="0" smtClean="0">
                <a:latin typeface="Symbol" pitchFamily="18" charset="2"/>
              </a:rPr>
              <a:t>, e </a:t>
            </a:r>
            <a:r>
              <a:rPr lang="en-US" i="1" dirty="0" smtClean="0">
                <a:sym typeface="Symbol" pitchFamily="18" charset="2"/>
              </a:rPr>
              <a:t></a:t>
            </a:r>
            <a:r>
              <a:rPr lang="en-US" i="1" dirty="0" smtClean="0"/>
              <a:t> 8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 bwMode="auto">
          <a:xfrm>
            <a:off x="5000628" y="2571744"/>
            <a:ext cx="285752" cy="428628"/>
          </a:xfrm>
          <a:prstGeom prst="ellipse">
            <a:avLst/>
          </a:prstGeom>
          <a:noFill/>
          <a:ln>
            <a:solidFill>
              <a:srgbClr val="FE9B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>
            <a:off x="5286380" y="2786058"/>
            <a:ext cx="107157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602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6156325" y="4357694"/>
            <a:ext cx="904875" cy="781050"/>
            <a:chOff x="1675" y="3260"/>
            <a:chExt cx="570" cy="492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1873" y="3602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 flipV="1">
              <a:off x="1873" y="330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1675" y="3260"/>
              <a:ext cx="2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sz="800">
                  <a:cs typeface="Times New Roman" pitchFamily="18" charset="0"/>
                </a:rPr>
                <a:t>DE</a:t>
              </a:r>
              <a:endParaRPr lang="fr-FR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2029" y="3608"/>
              <a:ext cx="2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 sz="800">
                <a:cs typeface="Times New Roman" pitchFamily="18" charset="0"/>
              </a:endParaRPr>
            </a:p>
            <a:p>
              <a:r>
                <a:rPr lang="fr-FR" sz="800">
                  <a:cs typeface="Times New Roman" pitchFamily="18" charset="0"/>
                </a:rPr>
                <a:t>DN</a:t>
              </a: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4565-DE43-421E-AEF1-CB4ACF3A96B9}" type="slidenum">
              <a:rPr lang="fr-FR"/>
              <a:pPr/>
              <a:t>14</a:t>
            </a:fld>
            <a:endParaRPr lang="fr-F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2735263" y="5780088"/>
            <a:ext cx="0" cy="3238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23850" y="4375150"/>
            <a:ext cx="3140075" cy="1876425"/>
            <a:chOff x="839" y="1600"/>
            <a:chExt cx="1978" cy="1182"/>
          </a:xfrm>
        </p:grpSpPr>
        <p:pic>
          <p:nvPicPr>
            <p:cNvPr id="10244" name="Picture 4" descr="ZOOM3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839" y="1616"/>
              <a:ext cx="1344" cy="1086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61" y="1600"/>
              <a:ext cx="1656" cy="1182"/>
              <a:chOff x="6486" y="1753"/>
              <a:chExt cx="4140" cy="2955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9216" y="3463"/>
                <a:ext cx="1410" cy="1245"/>
                <a:chOff x="8319" y="10103"/>
                <a:chExt cx="1410" cy="1245"/>
              </a:xfrm>
            </p:grpSpPr>
            <p:sp>
              <p:nvSpPr>
                <p:cNvPr id="1025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8514" y="10958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5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9234" y="10238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189" y="10103"/>
                  <a:ext cx="54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fr-FR" sz="800">
                      <a:cs typeface="Times New Roman" pitchFamily="18" charset="0"/>
                    </a:rPr>
                    <a:t>DE</a:t>
                  </a:r>
                  <a:endParaRPr lang="fr-FR"/>
                </a:p>
              </p:txBody>
            </p:sp>
            <p:sp>
              <p:nvSpPr>
                <p:cNvPr id="1025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319" y="10988"/>
                  <a:ext cx="54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r>
                    <a:rPr lang="fr-FR" sz="800">
                      <a:cs typeface="Times New Roman" pitchFamily="18" charset="0"/>
                    </a:rPr>
                    <a:t>DN</a:t>
                  </a:r>
                  <a:endParaRPr lang="fr-FR"/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6486" y="1753"/>
                <a:ext cx="3555" cy="2502"/>
                <a:chOff x="2961" y="4678"/>
                <a:chExt cx="3555" cy="2502"/>
              </a:xfrm>
            </p:grpSpPr>
            <p:grpSp>
              <p:nvGrpSpPr>
                <p:cNvPr id="6" name="Group 9"/>
                <p:cNvGrpSpPr>
                  <a:grpSpLocks/>
                </p:cNvGrpSpPr>
                <p:nvPr/>
              </p:nvGrpSpPr>
              <p:grpSpPr bwMode="auto">
                <a:xfrm>
                  <a:off x="5796" y="6628"/>
                  <a:ext cx="720" cy="552"/>
                  <a:chOff x="5619" y="11516"/>
                  <a:chExt cx="720" cy="552"/>
                </a:xfrm>
              </p:grpSpPr>
              <p:sp>
                <p:nvSpPr>
                  <p:cNvPr id="1025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19" y="11516"/>
                    <a:ext cx="720" cy="55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72000" rIns="0" bIns="54000"/>
                  <a:lstStyle/>
                  <a:p>
                    <a:pPr eaLnBrk="1" hangingPunct="1"/>
                    <a:r>
                      <a:rPr lang="fr-FR" sz="1000" b="1">
                        <a:solidFill>
                          <a:srgbClr val="000000"/>
                        </a:solidFill>
                        <a:cs typeface="Times New Roman" pitchFamily="18" charset="0"/>
                      </a:rPr>
                      <a:t>200 nm</a:t>
                    </a:r>
                    <a:endParaRPr lang="fr-FR"/>
                  </a:p>
                </p:txBody>
              </p:sp>
              <p:sp>
                <p:nvSpPr>
                  <p:cNvPr id="10250" name="Line 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754" y="11555"/>
                    <a:ext cx="397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248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961" y="4678"/>
                  <a:ext cx="900" cy="101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2163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995738" y="4232275"/>
            <a:ext cx="2009775" cy="2152650"/>
          </a:xfrm>
          <a:prstGeom prst="rect">
            <a:avLst/>
          </a:prstGeom>
          <a:noFill/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024438"/>
            <a:ext cx="1685925" cy="1438275"/>
          </a:xfrm>
          <a:prstGeom prst="rect">
            <a:avLst/>
          </a:prstGeom>
          <a:noFill/>
        </p:spPr>
      </p:pic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6156325" y="6032500"/>
            <a:ext cx="904875" cy="781050"/>
            <a:chOff x="1675" y="3260"/>
            <a:chExt cx="570" cy="492"/>
          </a:xfrm>
        </p:grpSpPr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V="1">
              <a:off x="1873" y="3602"/>
              <a:ext cx="2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 flipV="1">
              <a:off x="1873" y="330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1675" y="3260"/>
              <a:ext cx="2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sz="800">
                  <a:cs typeface="Times New Roman" pitchFamily="18" charset="0"/>
                </a:rPr>
                <a:t>DE</a:t>
              </a:r>
              <a:endParaRPr lang="fr-FR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2029" y="3608"/>
              <a:ext cx="2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fr-FR" sz="800">
                <a:cs typeface="Times New Roman" pitchFamily="18" charset="0"/>
              </a:endParaRPr>
            </a:p>
            <a:p>
              <a:r>
                <a:rPr lang="fr-FR" sz="800">
                  <a:cs typeface="Times New Roman" pitchFamily="18" charset="0"/>
                </a:rPr>
                <a:t>DN</a:t>
              </a:r>
              <a:endParaRPr lang="fr-FR"/>
            </a:p>
          </p:txBody>
        </p:sp>
      </p:grp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0" y="3617913"/>
            <a:ext cx="11620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fr-FR" sz="900"/>
          </a:p>
          <a:p>
            <a:r>
              <a:rPr lang="fr-FR"/>
              <a:t>	 </a:t>
            </a:r>
          </a:p>
        </p:txBody>
      </p:sp>
      <p:pic>
        <p:nvPicPr>
          <p:cNvPr id="1026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511550"/>
            <a:ext cx="2152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674688" y="1268413"/>
            <a:ext cx="77930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/>
            <a:r>
              <a:rPr lang="fr-FR" sz="2400" u="sng" dirty="0">
                <a:latin typeface="Tahoma" pitchFamily="34" charset="0"/>
              </a:rPr>
              <a:t>MICROSTRUCTURE </a:t>
            </a:r>
            <a:r>
              <a:rPr lang="fr-FR" sz="2400" u="sng" dirty="0" smtClean="0">
                <a:latin typeface="Tahoma" pitchFamily="34" charset="0"/>
              </a:rPr>
              <a:t>AFTER 8 CYCLES</a:t>
            </a:r>
            <a:endParaRPr lang="fr-FR" sz="2400" u="sng" dirty="0">
              <a:latin typeface="Tahoma" pitchFamily="34" charset="0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1438" y="2143125"/>
            <a:ext cx="8999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latin typeface="Tahoma" pitchFamily="34" charset="0"/>
              </a:rPr>
              <a:t>A </a:t>
            </a:r>
            <a:r>
              <a:rPr lang="fr-FR" dirty="0" err="1" smtClean="0">
                <a:latin typeface="Tahoma" pitchFamily="34" charset="0"/>
              </a:rPr>
              <a:t>sub</a:t>
            </a:r>
            <a:r>
              <a:rPr lang="fr-FR" dirty="0" smtClean="0">
                <a:latin typeface="Tahoma" pitchFamily="34" charset="0"/>
              </a:rPr>
              <a:t>-micron </a:t>
            </a:r>
            <a:r>
              <a:rPr lang="fr-FR" dirty="0" err="1" smtClean="0">
                <a:latin typeface="Tahoma" pitchFamily="34" charset="0"/>
              </a:rPr>
              <a:t>grained</a:t>
            </a:r>
            <a:r>
              <a:rPr lang="fr-FR" dirty="0" smtClean="0">
                <a:latin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</a:rPr>
              <a:t>copper</a:t>
            </a:r>
            <a:r>
              <a:rPr lang="fr-FR" dirty="0" smtClean="0">
                <a:latin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</a:rPr>
              <a:t>is</a:t>
            </a:r>
            <a:r>
              <a:rPr lang="fr-FR" dirty="0" smtClean="0">
                <a:latin typeface="Tahoma" pitchFamily="34" charset="0"/>
              </a:rPr>
              <a:t> not </a:t>
            </a:r>
            <a:r>
              <a:rPr lang="fr-FR" dirty="0" err="1" smtClean="0">
                <a:latin typeface="Tahoma" pitchFamily="34" charset="0"/>
              </a:rPr>
              <a:t>obtained</a:t>
            </a:r>
            <a:r>
              <a:rPr lang="fr-FR" dirty="0" smtClean="0">
                <a:latin typeface="Tahoma" pitchFamily="34" charset="0"/>
              </a:rPr>
              <a:t> </a:t>
            </a:r>
            <a:r>
              <a:rPr lang="fr-FR" dirty="0" err="1" smtClean="0">
                <a:latin typeface="Tahoma" pitchFamily="34" charset="0"/>
              </a:rPr>
              <a:t>despite</a:t>
            </a:r>
            <a:r>
              <a:rPr lang="fr-FR" dirty="0" smtClean="0">
                <a:latin typeface="Tahoma" pitchFamily="34" charset="0"/>
              </a:rPr>
              <a:t> the hardness saturation</a:t>
            </a:r>
            <a:endParaRPr lang="fr-FR" dirty="0">
              <a:latin typeface="Tahoma" pitchFamily="34" charset="0"/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971550" y="2646363"/>
            <a:ext cx="660084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Clusters</a:t>
            </a: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of adjacent </a:t>
            </a:r>
            <a:r>
              <a:rPr lang="fr-FR" dirty="0" err="1" smtClean="0">
                <a:solidFill>
                  <a:schemeClr val="hlink"/>
                </a:solidFill>
                <a:latin typeface="Tahoma" pitchFamily="34" charset="0"/>
              </a:rPr>
              <a:t>sub</a:t>
            </a: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-grains </a:t>
            </a:r>
            <a:r>
              <a:rPr lang="fr-FR" dirty="0" err="1" smtClean="0">
                <a:solidFill>
                  <a:schemeClr val="hlink"/>
                </a:solidFill>
                <a:latin typeface="Tahoma" pitchFamily="34" charset="0"/>
              </a:rPr>
              <a:t>with</a:t>
            </a: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 the </a:t>
            </a:r>
            <a:r>
              <a:rPr lang="fr-FR" dirty="0" err="1" smtClean="0">
                <a:solidFill>
                  <a:schemeClr val="hlink"/>
                </a:solidFill>
                <a:latin typeface="Tahoma" pitchFamily="34" charset="0"/>
              </a:rPr>
              <a:t>same</a:t>
            </a: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 orientation</a:t>
            </a:r>
            <a:endParaRPr lang="fr-FR" dirty="0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fr-FR" dirty="0" err="1" smtClean="0">
                <a:solidFill>
                  <a:schemeClr val="hlink"/>
                </a:solidFill>
                <a:latin typeface="Tahoma" pitchFamily="34" charset="0"/>
              </a:rPr>
              <a:t>Persistence</a:t>
            </a: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 of </a:t>
            </a:r>
            <a:r>
              <a:rPr lang="fr-FR" dirty="0" err="1" smtClean="0">
                <a:solidFill>
                  <a:schemeClr val="hlink"/>
                </a:solidFill>
                <a:latin typeface="Tahoma" pitchFamily="34" charset="0"/>
              </a:rPr>
              <a:t>elongated</a:t>
            </a:r>
            <a:r>
              <a:rPr lang="fr-FR" dirty="0" smtClean="0">
                <a:solidFill>
                  <a:schemeClr val="hlink"/>
                </a:solidFill>
                <a:latin typeface="Tahoma" pitchFamily="34" charset="0"/>
              </a:rPr>
              <a:t> grains</a:t>
            </a:r>
            <a:endParaRPr lang="fr-FR" dirty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827088" y="4016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latin typeface="Tahoma" pitchFamily="34" charset="0"/>
              </a:rPr>
              <a:t>TEM</a:t>
            </a:r>
            <a:endParaRPr lang="fr-FR" dirty="0">
              <a:latin typeface="Tahoma" pitchFamily="34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284663" y="38719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>
                <a:latin typeface="Tahoma" pitchFamily="34" charset="0"/>
              </a:rPr>
              <a:t>FEG/EBSD</a:t>
            </a: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3708400" y="4735513"/>
            <a:ext cx="863600" cy="719137"/>
          </a:xfrm>
          <a:prstGeom prst="ellipse">
            <a:avLst/>
          </a:prstGeom>
          <a:noFill/>
          <a:ln w="635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4356100" y="6453188"/>
            <a:ext cx="1268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200" u="sng" dirty="0"/>
              <a:t>(</a:t>
            </a:r>
            <a:r>
              <a:rPr lang="fr-FR" sz="1200" u="sng" dirty="0" err="1"/>
              <a:t>MSSMat</a:t>
            </a:r>
            <a:r>
              <a:rPr lang="fr-FR" sz="1200" u="sng" dirty="0"/>
              <a:t>, ECP)</a:t>
            </a:r>
          </a:p>
        </p:txBody>
      </p:sp>
      <p:sp>
        <p:nvSpPr>
          <p:cNvPr id="35" name="Text Box 124"/>
          <p:cNvSpPr txBox="1">
            <a:spLocks noChangeArrowheads="1"/>
          </p:cNvSpPr>
          <p:nvPr/>
        </p:nvSpPr>
        <p:spPr bwMode="auto">
          <a:xfrm>
            <a:off x="1357290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3- Sub-micron copper produced by ECAE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4500562" y="1857364"/>
            <a:ext cx="4615729" cy="278608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14282" y="1785926"/>
            <a:ext cx="4071966" cy="4857784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11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7" y="5000636"/>
            <a:ext cx="2171693" cy="1630400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0" y="6609598"/>
            <a:ext cx="2191923" cy="2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fr-FR" sz="1000" i="1" dirty="0"/>
              <a:t>(</a:t>
            </a:r>
            <a:r>
              <a:rPr lang="fr-FR" sz="1000" i="1" dirty="0" err="1"/>
              <a:t>Etter</a:t>
            </a:r>
            <a:r>
              <a:rPr lang="fr-FR" sz="1000" i="1" dirty="0"/>
              <a:t> et al., </a:t>
            </a:r>
            <a:r>
              <a:rPr lang="fr-FR" sz="1000" i="1" dirty="0" smtClean="0"/>
              <a:t>Mater. </a:t>
            </a:r>
            <a:r>
              <a:rPr lang="fr-FR" sz="1000" i="1" dirty="0" err="1" smtClean="0"/>
              <a:t>Charact</a:t>
            </a:r>
            <a:r>
              <a:rPr lang="fr-FR" sz="1000" i="1" dirty="0" smtClean="0"/>
              <a:t>., 2006</a:t>
            </a:r>
            <a:r>
              <a:rPr lang="fr-FR" sz="1000" i="1" dirty="0"/>
              <a:t>)</a:t>
            </a:r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5357818" y="4929198"/>
            <a:ext cx="3286148" cy="14795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b="1" i="1" dirty="0" err="1" smtClean="0"/>
              <a:t>Dynamically</a:t>
            </a:r>
            <a:r>
              <a:rPr lang="fr-FR" sz="1400" b="1" i="1" dirty="0" smtClean="0"/>
              <a:t> Rex Grains in </a:t>
            </a:r>
            <a:r>
              <a:rPr lang="fr-FR" sz="1400" b="1" i="1" dirty="0" err="1" smtClean="0"/>
              <a:t>deformed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matrix</a:t>
            </a:r>
            <a:endParaRPr lang="fr-FR" sz="1400" b="1" i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b="1" i="1" dirty="0" err="1" smtClean="0"/>
              <a:t>Sub</a:t>
            </a:r>
            <a:r>
              <a:rPr lang="fr-FR" sz="1400" b="1" i="1" dirty="0" smtClean="0"/>
              <a:t>-grain size = 0.4 µm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fr-FR" sz="1400" b="1" i="1" dirty="0" smtClean="0"/>
              <a:t>Not a real </a:t>
            </a:r>
            <a:r>
              <a:rPr lang="fr-FR" sz="1400" b="1" i="1" dirty="0" err="1" smtClean="0"/>
              <a:t>submicron</a:t>
            </a:r>
            <a:r>
              <a:rPr lang="fr-FR" sz="1400" b="1" i="1" dirty="0" smtClean="0"/>
              <a:t>-</a:t>
            </a:r>
            <a:r>
              <a:rPr lang="fr-FR" sz="1400" b="1" i="1" dirty="0" err="1" smtClean="0"/>
              <a:t>grained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copper</a:t>
            </a:r>
            <a:endParaRPr lang="fr-FR" sz="1400" b="1" i="1" dirty="0" smtClean="0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>
            <a:off x="1496994" y="373219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13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93" y="2428868"/>
            <a:ext cx="14716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1" name="Picture 1" descr="ZOOM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77" y="2643182"/>
            <a:ext cx="2028825" cy="1724025"/>
          </a:xfrm>
          <a:prstGeom prst="rect">
            <a:avLst/>
          </a:prstGeom>
          <a:noFill/>
        </p:spPr>
      </p:pic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4643438" y="4143380"/>
            <a:ext cx="342900" cy="350838"/>
            <a:chOff x="9129" y="11486"/>
            <a:chExt cx="540" cy="552"/>
          </a:xfrm>
        </p:grpSpPr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9129" y="11486"/>
              <a:ext cx="540" cy="5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72000" rIns="0" bIns="54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</a:rPr>
                <a:t>1 µm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 flipH="1" flipV="1">
              <a:off x="9204" y="11558"/>
              <a:ext cx="3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71706" name="Group 26"/>
          <p:cNvGrpSpPr>
            <a:grpSpLocks/>
          </p:cNvGrpSpPr>
          <p:nvPr/>
        </p:nvGrpSpPr>
        <p:grpSpPr bwMode="auto">
          <a:xfrm>
            <a:off x="8358214" y="3857628"/>
            <a:ext cx="895350" cy="790575"/>
            <a:chOff x="8319" y="10103"/>
            <a:chExt cx="1410" cy="1245"/>
          </a:xfrm>
        </p:grpSpPr>
        <p:sp>
          <p:nvSpPr>
            <p:cNvPr id="71707" name="Line 27"/>
            <p:cNvSpPr>
              <a:spLocks noChangeShapeType="1"/>
            </p:cNvSpPr>
            <p:nvPr/>
          </p:nvSpPr>
          <p:spPr bwMode="auto">
            <a:xfrm flipH="1">
              <a:off x="8514" y="1095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08" name="Line 28"/>
            <p:cNvSpPr>
              <a:spLocks noChangeShapeType="1"/>
            </p:cNvSpPr>
            <p:nvPr/>
          </p:nvSpPr>
          <p:spPr bwMode="auto">
            <a:xfrm flipV="1">
              <a:off x="9234" y="1023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709" name="Text Box 29"/>
            <p:cNvSpPr txBox="1">
              <a:spLocks noChangeArrowheads="1"/>
            </p:cNvSpPr>
            <p:nvPr/>
          </p:nvSpPr>
          <p:spPr bwMode="auto">
            <a:xfrm>
              <a:off x="9189" y="10103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ND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710" name="Text Box 30"/>
            <p:cNvSpPr txBox="1">
              <a:spLocks noChangeArrowheads="1"/>
            </p:cNvSpPr>
            <p:nvPr/>
          </p:nvSpPr>
          <p:spPr bwMode="auto">
            <a:xfrm>
              <a:off x="8319" y="10988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424780" y="1928802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ECAE</a:t>
            </a:r>
            <a:r>
              <a:rPr lang="en-US" i="1" dirty="0" smtClean="0">
                <a:latin typeface="Symbol" pitchFamily="18" charset="2"/>
              </a:rPr>
              <a:t>, e </a:t>
            </a:r>
            <a:r>
              <a:rPr lang="en-US" i="1" dirty="0" smtClean="0">
                <a:sym typeface="Symbol" pitchFamily="18" charset="2"/>
              </a:rPr>
              <a:t></a:t>
            </a:r>
            <a:r>
              <a:rPr lang="en-US" i="1" dirty="0" smtClean="0"/>
              <a:t> 8</a:t>
            </a:r>
            <a:endParaRPr lang="fr-FR" dirty="0"/>
          </a:p>
        </p:txBody>
      </p:sp>
      <p:sp>
        <p:nvSpPr>
          <p:cNvPr id="43" name="ZoneTexte 197"/>
          <p:cNvSpPr txBox="1">
            <a:spLocks noChangeArrowheads="1"/>
          </p:cNvSpPr>
          <p:nvPr/>
        </p:nvSpPr>
        <p:spPr bwMode="auto">
          <a:xfrm>
            <a:off x="4929190" y="1571612"/>
            <a:ext cx="350046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TEM observations</a:t>
            </a:r>
            <a:endParaRPr lang="en-GB" sz="2400" b="1" dirty="0"/>
          </a:p>
        </p:txBody>
      </p:sp>
      <p:grpSp>
        <p:nvGrpSpPr>
          <p:cNvPr id="63" name="Groupe 62"/>
          <p:cNvGrpSpPr/>
          <p:nvPr/>
        </p:nvGrpSpPr>
        <p:grpSpPr>
          <a:xfrm>
            <a:off x="6715140" y="2214554"/>
            <a:ext cx="2204722" cy="2208226"/>
            <a:chOff x="3857936" y="4429132"/>
            <a:chExt cx="2204722" cy="2208226"/>
          </a:xfrm>
        </p:grpSpPr>
        <p:pic>
          <p:nvPicPr>
            <p:cNvPr id="71682" name="Picture 2" descr="ZOOM3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42000"/>
            </a:blip>
            <a:srcRect/>
            <a:stretch>
              <a:fillRect/>
            </a:stretch>
          </p:blipFill>
          <p:spPr bwMode="auto">
            <a:xfrm>
              <a:off x="3929058" y="4857760"/>
              <a:ext cx="2133600" cy="1724025"/>
            </a:xfrm>
            <a:prstGeom prst="rect">
              <a:avLst/>
            </a:prstGeom>
            <a:noFill/>
          </p:spPr>
        </p:pic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 flipH="1" flipV="1">
              <a:off x="3857936" y="4572299"/>
              <a:ext cx="800100" cy="8747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1687" name="Group 7"/>
            <p:cNvGrpSpPr>
              <a:grpSpLocks/>
            </p:cNvGrpSpPr>
            <p:nvPr/>
          </p:nvGrpSpPr>
          <p:grpSpPr bwMode="auto">
            <a:xfrm>
              <a:off x="4000496" y="6286520"/>
              <a:ext cx="457200" cy="350838"/>
              <a:chOff x="5619" y="11516"/>
              <a:chExt cx="720" cy="552"/>
            </a:xfrm>
          </p:grpSpPr>
          <p:sp>
            <p:nvSpPr>
              <p:cNvPr id="71689" name="Text Box 9"/>
              <p:cNvSpPr txBox="1">
                <a:spLocks noChangeArrowheads="1"/>
              </p:cNvSpPr>
              <p:nvPr/>
            </p:nvSpPr>
            <p:spPr bwMode="auto">
              <a:xfrm>
                <a:off x="5619" y="11516"/>
                <a:ext cx="720" cy="5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72000" rIns="0" bIns="540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200 nm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688" name="Line 8"/>
              <p:cNvSpPr>
                <a:spLocks noChangeShapeType="1"/>
              </p:cNvSpPr>
              <p:nvPr/>
            </p:nvSpPr>
            <p:spPr bwMode="auto">
              <a:xfrm flipH="1" flipV="1">
                <a:off x="5754" y="11555"/>
                <a:ext cx="39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4071934" y="4429132"/>
              <a:ext cx="1214446" cy="623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Last </a:t>
              </a:r>
              <a:r>
                <a:rPr kumimoji="0" lang="fr-FR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shear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direction</a:t>
              </a:r>
              <a:endPara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7" name="ZoneTexte 197"/>
          <p:cNvSpPr txBox="1">
            <a:spLocks noChangeArrowheads="1"/>
          </p:cNvSpPr>
          <p:nvPr/>
        </p:nvSpPr>
        <p:spPr bwMode="auto">
          <a:xfrm>
            <a:off x="1285852" y="1571612"/>
            <a:ext cx="18621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EBSD</a:t>
            </a:r>
            <a:endParaRPr lang="en-GB" sz="2400" b="1" dirty="0"/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1714" name="Rectangle 34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H="1" flipV="1">
            <a:off x="3000364" y="3071810"/>
            <a:ext cx="857256" cy="1500197"/>
          </a:xfrm>
          <a:prstGeom prst="line">
            <a:avLst/>
          </a:prstGeom>
          <a:noFill/>
          <a:ln w="19050">
            <a:solidFill>
              <a:srgbClr val="000000"/>
            </a:solidFill>
            <a:prstDash val="solid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Text Box 124"/>
          <p:cNvSpPr txBox="1">
            <a:spLocks noChangeArrowheads="1"/>
          </p:cNvSpPr>
          <p:nvPr/>
        </p:nvSpPr>
        <p:spPr bwMode="auto">
          <a:xfrm>
            <a:off x="1357290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3- Sub-micron copper produced by ECAE</a:t>
            </a:r>
          </a:p>
        </p:txBody>
      </p:sp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6" cstate="print"/>
          <a:srcRect r="29500"/>
          <a:stretch>
            <a:fillRect/>
          </a:stretch>
        </p:blipFill>
        <p:spPr bwMode="auto">
          <a:xfrm>
            <a:off x="336551" y="2643182"/>
            <a:ext cx="1877995" cy="2095500"/>
          </a:xfrm>
          <a:prstGeom prst="rect">
            <a:avLst/>
          </a:prstGeom>
          <a:noFill/>
        </p:spPr>
      </p:pic>
      <p:grpSp>
        <p:nvGrpSpPr>
          <p:cNvPr id="54" name="Group 27"/>
          <p:cNvGrpSpPr>
            <a:grpSpLocks/>
          </p:cNvGrpSpPr>
          <p:nvPr/>
        </p:nvGrpSpPr>
        <p:grpSpPr bwMode="auto">
          <a:xfrm>
            <a:off x="285720" y="4714884"/>
            <a:ext cx="657225" cy="914400"/>
            <a:chOff x="9279" y="3578"/>
            <a:chExt cx="1035" cy="1440"/>
          </a:xfrm>
        </p:grpSpPr>
        <p:sp>
          <p:nvSpPr>
            <p:cNvPr id="56" name="Line 31"/>
            <p:cNvSpPr>
              <a:spLocks noChangeShapeType="1"/>
            </p:cNvSpPr>
            <p:nvPr/>
          </p:nvSpPr>
          <p:spPr bwMode="auto">
            <a:xfrm>
              <a:off x="9459" y="393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Text Box 30"/>
            <p:cNvSpPr txBox="1">
              <a:spLocks noChangeArrowheads="1"/>
            </p:cNvSpPr>
            <p:nvPr/>
          </p:nvSpPr>
          <p:spPr bwMode="auto">
            <a:xfrm>
              <a:off x="9279" y="4658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sz="800">
                  <a:cs typeface="Times New Roman" pitchFamily="18" charset="0"/>
                </a:rPr>
                <a:t>DE</a:t>
              </a:r>
              <a:endParaRPr lang="fr-FR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9774" y="3578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fr-FR" sz="800">
                  <a:cs typeface="Times New Roman" pitchFamily="18" charset="0"/>
                </a:rPr>
                <a:t>DN</a:t>
              </a:r>
              <a:endParaRPr lang="fr-FR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9459" y="393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1000100" y="23452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SEM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2900373" y="213097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228600" y="282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0" y="474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50207"/>
            <a:ext cx="1857388" cy="1974286"/>
          </a:xfrm>
          <a:prstGeom prst="rect">
            <a:avLst/>
          </a:prstGeom>
          <a:noFill/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50207"/>
            <a:ext cx="1857388" cy="1974286"/>
          </a:xfrm>
          <a:prstGeom prst="rect">
            <a:avLst/>
          </a:prstGeom>
          <a:noFill/>
        </p:spPr>
      </p:pic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750207"/>
            <a:ext cx="1857388" cy="1974286"/>
          </a:xfrm>
          <a:prstGeom prst="rect">
            <a:avLst/>
          </a:prstGeom>
          <a:noFill/>
        </p:spPr>
      </p:pic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357158" y="2357430"/>
            <a:ext cx="609600" cy="819150"/>
            <a:chOff x="10284" y="3053"/>
            <a:chExt cx="960" cy="1290"/>
          </a:xfrm>
        </p:grpSpPr>
        <p:sp>
          <p:nvSpPr>
            <p:cNvPr id="75784" name="Line 8"/>
            <p:cNvSpPr>
              <a:spLocks noChangeShapeType="1"/>
            </p:cNvSpPr>
            <p:nvPr/>
          </p:nvSpPr>
          <p:spPr bwMode="auto">
            <a:xfrm flipV="1">
              <a:off x="10329" y="3218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10284" y="3053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10704" y="3983"/>
              <a:ext cx="54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ED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781" name="Line 5"/>
            <p:cNvSpPr>
              <a:spLocks noChangeShapeType="1"/>
            </p:cNvSpPr>
            <p:nvPr/>
          </p:nvSpPr>
          <p:spPr bwMode="auto">
            <a:xfrm>
              <a:off x="10329" y="393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" name="Text Box 1017"/>
          <p:cNvSpPr txBox="1">
            <a:spLocks noChangeArrowheads="1"/>
          </p:cNvSpPr>
          <p:nvPr/>
        </p:nvSpPr>
        <p:spPr bwMode="auto">
          <a:xfrm>
            <a:off x="4000512" y="1357298"/>
            <a:ext cx="1000100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30s</a:t>
            </a:r>
          </a:p>
        </p:txBody>
      </p:sp>
      <p:sp>
        <p:nvSpPr>
          <p:cNvPr id="21" name="Text Box 1021"/>
          <p:cNvSpPr txBox="1">
            <a:spLocks noChangeArrowheads="1"/>
          </p:cNvSpPr>
          <p:nvPr/>
        </p:nvSpPr>
        <p:spPr bwMode="auto">
          <a:xfrm>
            <a:off x="6303958" y="1357298"/>
            <a:ext cx="982686" cy="3077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 min30s</a:t>
            </a:r>
          </a:p>
        </p:txBody>
      </p:sp>
      <p:sp>
        <p:nvSpPr>
          <p:cNvPr id="22" name="Text Box 1179"/>
          <p:cNvSpPr txBox="1">
            <a:spLocks noChangeArrowheads="1"/>
          </p:cNvSpPr>
          <p:nvPr/>
        </p:nvSpPr>
        <p:spPr bwMode="auto">
          <a:xfrm>
            <a:off x="1643058" y="1357298"/>
            <a:ext cx="1000100" cy="307777"/>
          </a:xfrm>
          <a:prstGeom prst="rect">
            <a:avLst/>
          </a:prstGeom>
          <a:ln w="190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ECAE</a:t>
            </a:r>
          </a:p>
        </p:txBody>
      </p:sp>
      <p:graphicFrame>
        <p:nvGraphicFramePr>
          <p:cNvPr id="75804" name="Object 28"/>
          <p:cNvGraphicFramePr>
            <a:graphicFrameLocks noChangeAspect="1"/>
          </p:cNvGraphicFramePr>
          <p:nvPr/>
        </p:nvGraphicFramePr>
        <p:xfrm>
          <a:off x="2428860" y="4125934"/>
          <a:ext cx="3357563" cy="2446338"/>
        </p:xfrm>
        <a:graphic>
          <a:graphicData uri="http://schemas.openxmlformats.org/presentationml/2006/ole">
            <p:oleObj spid="_x0000_s75804" name="Worksheet" r:id="rId6" imgW="2876573" imgH="2095579" progId="Excel.Sheet.8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1643042" y="3764165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0.4 µm</a:t>
            </a:r>
            <a:endParaRPr lang="fr-FR" sz="14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6357950" y="3764165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1.5 µm</a:t>
            </a:r>
            <a:endParaRPr lang="fr-FR" sz="1400" b="1" dirty="0"/>
          </a:p>
        </p:txBody>
      </p:sp>
      <p:sp>
        <p:nvSpPr>
          <p:cNvPr id="59" name="Flèche droite 58"/>
          <p:cNvSpPr/>
          <p:nvPr/>
        </p:nvSpPr>
        <p:spPr bwMode="auto">
          <a:xfrm>
            <a:off x="5937621" y="4929198"/>
            <a:ext cx="714380" cy="214314"/>
          </a:xfrm>
          <a:prstGeom prst="rightArrow">
            <a:avLst/>
          </a:prstGeom>
          <a:solidFill>
            <a:srgbClr val="FD7A1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786578" y="4857760"/>
            <a:ext cx="2008563" cy="369332"/>
          </a:xfrm>
          <a:prstGeom prst="rect">
            <a:avLst/>
          </a:prstGeom>
          <a:ln>
            <a:solidFill>
              <a:srgbClr val="FD7A1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Grain size &lt; 2 µm</a:t>
            </a:r>
            <a:endParaRPr lang="fr-FR" dirty="0"/>
          </a:p>
        </p:txBody>
      </p:sp>
      <p:sp>
        <p:nvSpPr>
          <p:cNvPr id="61" name="ZoneTexte 197"/>
          <p:cNvSpPr txBox="1">
            <a:spLocks noChangeArrowheads="1"/>
          </p:cNvSpPr>
          <p:nvPr/>
        </p:nvSpPr>
        <p:spPr bwMode="auto">
          <a:xfrm>
            <a:off x="1714480" y="214290"/>
            <a:ext cx="578647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EBSD</a:t>
            </a:r>
          </a:p>
          <a:p>
            <a:pPr algn="ctr"/>
            <a:r>
              <a:rPr lang="fr-FR" b="1" dirty="0" smtClean="0"/>
              <a:t>(Grain size </a:t>
            </a:r>
            <a:r>
              <a:rPr lang="fr-FR" b="1" dirty="0" err="1" smtClean="0"/>
              <a:t>stability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</a:t>
            </a:r>
            <a:r>
              <a:rPr lang="fr-FR" b="1" dirty="0" err="1" smtClean="0"/>
              <a:t>annealing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200°C)</a:t>
            </a:r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2500298" y="3929066"/>
            <a:ext cx="3643338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2363493"/>
            <a:ext cx="7358114" cy="3114699"/>
          </a:xfrm>
          <a:prstGeom prst="rect">
            <a:avLst/>
          </a:prstGeom>
          <a:ln>
            <a:solidFill>
              <a:srgbClr val="FF602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960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Copper by ECAE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sym typeface="Wingdings" pitchFamily="2" charset="2"/>
              </a:rPr>
              <a:t> “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submicron-grained (SMG) microstructure”, cell/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subgrain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size of 0.4 µm.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960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r>
              <a:rPr kumimoji="0" lang="en-US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fter ECAE, the most distinct feature in the microstructure is the formation of dynamically </a:t>
            </a:r>
            <a:r>
              <a:rPr kumimoji="0" lang="en-US" sz="16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recrystallized</a:t>
            </a:r>
            <a:r>
              <a:rPr kumimoji="0" lang="en-US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grains </a:t>
            </a:r>
            <a:r>
              <a:rPr kumimoji="0" lang="en-US" sz="16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 the cold-worked matrix composed of elongated cells.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396000" marR="0" lvl="0" indent="-34290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Annealing during 7min30s at 200°C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sym typeface="Wingdings" pitchFamily="2" charset="2"/>
              </a:rPr>
              <a:t>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complete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recrystallized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microstructure, low and stable average grain size of about 2 µm.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727"/>
          <p:cNvSpPr txBox="1">
            <a:spLocks noChangeArrowheads="1"/>
          </p:cNvSpPr>
          <p:nvPr/>
        </p:nvSpPr>
        <p:spPr bwMode="auto">
          <a:xfrm>
            <a:off x="3419476" y="1428736"/>
            <a:ext cx="2376487" cy="336550"/>
          </a:xfrm>
          <a:prstGeom prst="rect">
            <a:avLst/>
          </a:prstGeom>
          <a:solidFill>
            <a:srgbClr val="FEA56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</a:rPr>
              <a:t>Conclusions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6" name="Text Box 124"/>
          <p:cNvSpPr txBox="1">
            <a:spLocks noChangeArrowheads="1"/>
          </p:cNvSpPr>
          <p:nvPr/>
        </p:nvSpPr>
        <p:spPr bwMode="auto">
          <a:xfrm>
            <a:off x="1367719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3- Sub-micron copper produced by ECAE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42150" y="6257948"/>
            <a:ext cx="1905000" cy="457200"/>
          </a:xfrm>
        </p:spPr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21539" y="2577955"/>
            <a:ext cx="65008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EBSD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and TEM are successfully correlated to study the strained states of several metals and alloys</a:t>
            </a:r>
            <a:r>
              <a:rPr lang="en-US" dirty="0" smtClean="0">
                <a:latin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	EBSD 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 statistical values (</a:t>
            </a:r>
            <a:r>
              <a:rPr lang="en-US" dirty="0" err="1" smtClean="0">
                <a:latin typeface="Arial" pitchFamily="34" charset="0"/>
                <a:sym typeface="Wingdings" pitchFamily="2" charset="2"/>
              </a:rPr>
              <a:t>misorientation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, boundary characterization)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  <a:sym typeface="Wingdings" pitchFamily="2" charset="2"/>
              </a:rPr>
              <a:t>	TEM    dislocations, sub-structure as a function of </a:t>
            </a:r>
            <a:r>
              <a:rPr lang="en-US" dirty="0" err="1" smtClean="0">
                <a:latin typeface="Arial" pitchFamily="34" charset="0"/>
                <a:sym typeface="Wingdings" pitchFamily="2" charset="2"/>
              </a:rPr>
              <a:t>crystallogaphic</a:t>
            </a:r>
            <a:r>
              <a:rPr lang="en-US" dirty="0" smtClean="0">
                <a:latin typeface="Arial" pitchFamily="34" charset="0"/>
                <a:sym typeface="Wingdings" pitchFamily="2" charset="2"/>
              </a:rPr>
              <a:t> orientation, local texture. </a:t>
            </a:r>
            <a:endParaRPr lang="en-US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19" t="13183" r="13281" b="74841"/>
          <a:stretch>
            <a:fillRect/>
          </a:stretch>
        </p:blipFill>
        <p:spPr bwMode="auto">
          <a:xfrm>
            <a:off x="-64" y="142852"/>
            <a:ext cx="9144064" cy="11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27"/>
          <p:cNvSpPr txBox="1">
            <a:spLocks noChangeArrowheads="1"/>
          </p:cNvSpPr>
          <p:nvPr/>
        </p:nvSpPr>
        <p:spPr bwMode="auto">
          <a:xfrm>
            <a:off x="3383725" y="1643050"/>
            <a:ext cx="2376487" cy="336550"/>
          </a:xfrm>
          <a:prstGeom prst="rect">
            <a:avLst/>
          </a:prstGeom>
          <a:solidFill>
            <a:srgbClr val="FEA56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</a:rPr>
              <a:t>Conclusion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14282" y="6429396"/>
            <a:ext cx="8027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000000"/>
                </a:solidFill>
                <a:latin typeface="Arial" charset="0"/>
              </a:rPr>
              <a:t>Ecole des Mines St Etienne		A.L. </a:t>
            </a:r>
            <a:r>
              <a:rPr lang="fr-FR" sz="1400" dirty="0" err="1" smtClean="0">
                <a:solidFill>
                  <a:srgbClr val="000000"/>
                </a:solidFill>
                <a:latin typeface="Arial" charset="0"/>
              </a:rPr>
              <a:t>Helbert</a:t>
            </a:r>
            <a:r>
              <a:rPr lang="fr-FR" sz="1400" dirty="0" smtClean="0">
                <a:solidFill>
                  <a:srgbClr val="000000"/>
                </a:solidFill>
                <a:latin typeface="Arial" charset="0"/>
              </a:rPr>
              <a:t>		        5 mai 2010</a:t>
            </a:r>
            <a:endParaRPr lang="fr-FR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928630" y="2357430"/>
            <a:ext cx="7286676" cy="2840297"/>
          </a:xfrm>
          <a:prstGeom prst="rect">
            <a:avLst/>
          </a:prstGeom>
          <a:noFill/>
          <a:ln w="25400">
            <a:solidFill>
              <a:srgbClr val="FD7A17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9" name="Picture 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1338241"/>
            <a:ext cx="720324" cy="44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997CA-54EC-42BE-84A6-2AFC8BC123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571472" y="2143116"/>
            <a:ext cx="7993062" cy="29289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42910" y="2357430"/>
            <a:ext cx="7715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u="sng" dirty="0" smtClean="0"/>
              <a:t>TEM/EBSD correlation</a:t>
            </a:r>
            <a:r>
              <a:rPr lang="en-US" dirty="0" smtClean="0"/>
              <a:t>: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1- Stored energy in a cold rolled IF-steel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	2- Phase hardening comparison in a cold-rolled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a/g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steel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	3- Sub-micron copper produced by ECAE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1719" t="13183" r="13281" b="74841"/>
          <a:stretch>
            <a:fillRect/>
          </a:stretch>
        </p:blipFill>
        <p:spPr bwMode="auto">
          <a:xfrm>
            <a:off x="-64" y="142852"/>
            <a:ext cx="9144064" cy="11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997CA-54EC-42BE-84A6-2AFC8BC1239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Text Box 124"/>
          <p:cNvSpPr txBox="1">
            <a:spLocks noChangeArrowheads="1"/>
          </p:cNvSpPr>
          <p:nvPr/>
        </p:nvSpPr>
        <p:spPr bwMode="auto">
          <a:xfrm>
            <a:off x="1428728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1- Stored energy in a cold rolled IF-steel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140"/>
          <p:cNvSpPr>
            <a:spLocks noChangeArrowheads="1"/>
          </p:cNvSpPr>
          <p:nvPr/>
        </p:nvSpPr>
        <p:spPr bwMode="auto">
          <a:xfrm>
            <a:off x="5927" y="6583363"/>
            <a:ext cx="1994305" cy="2791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(</a:t>
            </a:r>
            <a:r>
              <a:rPr lang="en-US" sz="1200" i="1" dirty="0" err="1" smtClean="0">
                <a:solidFill>
                  <a:srgbClr val="000000"/>
                </a:solidFill>
              </a:rPr>
              <a:t>Samet</a:t>
            </a:r>
            <a:r>
              <a:rPr lang="en-US" sz="1200" i="1" dirty="0" smtClean="0">
                <a:solidFill>
                  <a:srgbClr val="000000"/>
                </a:solidFill>
              </a:rPr>
              <a:t>, </a:t>
            </a:r>
            <a:r>
              <a:rPr lang="en-US" sz="1200" i="1" dirty="0">
                <a:solidFill>
                  <a:srgbClr val="000000"/>
                </a:solidFill>
              </a:rPr>
              <a:t>PhD, </a:t>
            </a:r>
            <a:r>
              <a:rPr lang="en-US" sz="1200" i="1" dirty="0" err="1">
                <a:solidFill>
                  <a:srgbClr val="000000"/>
                </a:solidFill>
              </a:rPr>
              <a:t>Orsay</a:t>
            </a:r>
            <a:r>
              <a:rPr lang="en-US" sz="1200" i="1" dirty="0">
                <a:solidFill>
                  <a:srgbClr val="000000"/>
                </a:solidFill>
              </a:rPr>
              <a:t>, 2005)</a:t>
            </a:r>
          </a:p>
        </p:txBody>
      </p:sp>
      <p:sp>
        <p:nvSpPr>
          <p:cNvPr id="7" name="AutoShape 139"/>
          <p:cNvSpPr>
            <a:spLocks noChangeArrowheads="1"/>
          </p:cNvSpPr>
          <p:nvPr/>
        </p:nvSpPr>
        <p:spPr bwMode="auto">
          <a:xfrm>
            <a:off x="3923475" y="2143116"/>
            <a:ext cx="1357322" cy="392107"/>
          </a:xfrm>
          <a:prstGeom prst="leftRightArrow">
            <a:avLst>
              <a:gd name="adj1" fmla="val 45241"/>
              <a:gd name="adj2" fmla="val 60368"/>
            </a:avLst>
          </a:prstGeom>
          <a:solidFill>
            <a:srgbClr val="FEA56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>
                <a:latin typeface="Arial" pitchFamily="34" charset="0"/>
              </a:rPr>
              <a:t>Shift</a:t>
            </a:r>
          </a:p>
        </p:txBody>
      </p:sp>
      <p:grpSp>
        <p:nvGrpSpPr>
          <p:cNvPr id="8" name="Group 143"/>
          <p:cNvGrpSpPr>
            <a:grpSpLocks/>
          </p:cNvGrpSpPr>
          <p:nvPr/>
        </p:nvGrpSpPr>
        <p:grpSpPr bwMode="auto">
          <a:xfrm>
            <a:off x="1214417" y="1206504"/>
            <a:ext cx="1589090" cy="1187451"/>
            <a:chOff x="3001" y="3757"/>
            <a:chExt cx="2016" cy="1508"/>
          </a:xfrm>
        </p:grpSpPr>
        <p:sp>
          <p:nvSpPr>
            <p:cNvPr id="25" name="Text Box 144"/>
            <p:cNvSpPr txBox="1">
              <a:spLocks noChangeArrowheads="1"/>
            </p:cNvSpPr>
            <p:nvPr/>
          </p:nvSpPr>
          <p:spPr bwMode="auto">
            <a:xfrm>
              <a:off x="4477" y="3757"/>
              <a:ext cx="540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/>
                <a:t>φ</a:t>
              </a:r>
              <a:r>
                <a:rPr lang="en-US" sz="1000" baseline="-25000"/>
                <a:t>1</a:t>
              </a:r>
              <a:endParaRPr lang="en-US"/>
            </a:p>
          </p:txBody>
        </p:sp>
        <p:grpSp>
          <p:nvGrpSpPr>
            <p:cNvPr id="26" name="Group 145"/>
            <p:cNvGrpSpPr>
              <a:grpSpLocks/>
            </p:cNvGrpSpPr>
            <p:nvPr/>
          </p:nvGrpSpPr>
          <p:grpSpPr bwMode="auto">
            <a:xfrm>
              <a:off x="3001" y="3971"/>
              <a:ext cx="1392" cy="1294"/>
              <a:chOff x="3001" y="3971"/>
              <a:chExt cx="1392" cy="1294"/>
            </a:xfrm>
          </p:grpSpPr>
          <p:grpSp>
            <p:nvGrpSpPr>
              <p:cNvPr id="27" name="Group 146"/>
              <p:cNvGrpSpPr>
                <a:grpSpLocks/>
              </p:cNvGrpSpPr>
              <p:nvPr/>
            </p:nvGrpSpPr>
            <p:grpSpPr bwMode="auto">
              <a:xfrm>
                <a:off x="3217" y="3971"/>
                <a:ext cx="1176" cy="849"/>
                <a:chOff x="3217" y="3971"/>
                <a:chExt cx="1176" cy="849"/>
              </a:xfrm>
            </p:grpSpPr>
            <p:sp>
              <p:nvSpPr>
                <p:cNvPr id="29" name="Line 147"/>
                <p:cNvSpPr>
                  <a:spLocks noChangeAspect="1" noChangeShapeType="1"/>
                </p:cNvSpPr>
                <p:nvPr/>
              </p:nvSpPr>
              <p:spPr bwMode="auto">
                <a:xfrm>
                  <a:off x="3217" y="3971"/>
                  <a:ext cx="11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0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3217" y="3971"/>
                  <a:ext cx="0" cy="84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8" name="Text Box 149"/>
              <p:cNvSpPr txBox="1">
                <a:spLocks noChangeArrowheads="1"/>
              </p:cNvSpPr>
              <p:nvPr/>
            </p:nvSpPr>
            <p:spPr bwMode="auto">
              <a:xfrm>
                <a:off x="3001" y="4905"/>
                <a:ext cx="441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/>
                  <a:t>Φ</a:t>
                </a:r>
                <a:endParaRPr lang="en-US"/>
              </a:p>
            </p:txBody>
          </p:sp>
        </p:grpSp>
      </p:grpSp>
      <p:pic>
        <p:nvPicPr>
          <p:cNvPr id="9" name="Picture 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1419226"/>
            <a:ext cx="1890713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438" y="1539876"/>
            <a:ext cx="5619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53"/>
          <p:cNvSpPr txBox="1">
            <a:spLocks noChangeArrowheads="1"/>
          </p:cNvSpPr>
          <p:nvPr/>
        </p:nvSpPr>
        <p:spPr bwMode="auto">
          <a:xfrm>
            <a:off x="2133600" y="1817688"/>
            <a:ext cx="1152516" cy="282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1" dirty="0">
                <a:solidFill>
                  <a:srgbClr val="FF0000"/>
                </a:solidFill>
              </a:rPr>
              <a:t>{111}&lt;112&gt;</a:t>
            </a:r>
          </a:p>
        </p:txBody>
      </p:sp>
      <p:sp>
        <p:nvSpPr>
          <p:cNvPr id="12" name="Line 154"/>
          <p:cNvSpPr>
            <a:spLocks noChangeShapeType="1"/>
          </p:cNvSpPr>
          <p:nvPr/>
        </p:nvSpPr>
        <p:spPr bwMode="auto">
          <a:xfrm flipH="1">
            <a:off x="1931988" y="2055813"/>
            <a:ext cx="53816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Box 155"/>
          <p:cNvSpPr txBox="1">
            <a:spLocks noChangeArrowheads="1"/>
          </p:cNvSpPr>
          <p:nvPr/>
        </p:nvSpPr>
        <p:spPr bwMode="auto">
          <a:xfrm>
            <a:off x="2438400" y="1455738"/>
            <a:ext cx="768457" cy="263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100" b="1" dirty="0"/>
              <a:t>40% CR</a:t>
            </a:r>
          </a:p>
        </p:txBody>
      </p:sp>
      <p:grpSp>
        <p:nvGrpSpPr>
          <p:cNvPr id="14" name="Groupe 52"/>
          <p:cNvGrpSpPr/>
          <p:nvPr/>
        </p:nvGrpSpPr>
        <p:grpSpPr>
          <a:xfrm>
            <a:off x="5500694" y="1393819"/>
            <a:ext cx="2466975" cy="1870075"/>
            <a:chOff x="1485900" y="4652963"/>
            <a:chExt cx="2466975" cy="1870075"/>
          </a:xfrm>
        </p:grpSpPr>
        <p:pic>
          <p:nvPicPr>
            <p:cNvPr id="20" name="Picture 1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5900" y="4652963"/>
              <a:ext cx="1897063" cy="187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36938" y="4921250"/>
              <a:ext cx="515937" cy="140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158"/>
            <p:cNvSpPr txBox="1">
              <a:spLocks noChangeArrowheads="1"/>
            </p:cNvSpPr>
            <p:nvPr/>
          </p:nvSpPr>
          <p:spPr bwMode="auto">
            <a:xfrm>
              <a:off x="2268538" y="5084763"/>
              <a:ext cx="1074750" cy="2841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 dirty="0">
                  <a:solidFill>
                    <a:srgbClr val="008000"/>
                  </a:solidFill>
                </a:rPr>
                <a:t>{111}&lt;110&gt;</a:t>
              </a:r>
            </a:p>
          </p:txBody>
        </p:sp>
        <p:sp>
          <p:nvSpPr>
            <p:cNvPr id="23" name="Line 159"/>
            <p:cNvSpPr>
              <a:spLocks noChangeShapeType="1"/>
            </p:cNvSpPr>
            <p:nvPr/>
          </p:nvSpPr>
          <p:spPr bwMode="auto">
            <a:xfrm flipH="1">
              <a:off x="1527175" y="5229225"/>
              <a:ext cx="741363" cy="508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160"/>
            <p:cNvSpPr txBox="1">
              <a:spLocks noChangeArrowheads="1"/>
            </p:cNvSpPr>
            <p:nvPr/>
          </p:nvSpPr>
          <p:spPr bwMode="auto">
            <a:xfrm>
              <a:off x="2411413" y="4689475"/>
              <a:ext cx="899903" cy="2791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1" dirty="0"/>
                <a:t>Annealed</a:t>
              </a:r>
            </a:p>
          </p:txBody>
        </p:sp>
      </p:grpSp>
      <p:sp>
        <p:nvSpPr>
          <p:cNvPr id="15" name="Text Box 161"/>
          <p:cNvSpPr txBox="1">
            <a:spLocks noChangeArrowheads="1"/>
          </p:cNvSpPr>
          <p:nvPr/>
        </p:nvSpPr>
        <p:spPr bwMode="auto">
          <a:xfrm>
            <a:off x="1817688" y="3255963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Symbol" pitchFamily="18" charset="2"/>
              </a:rPr>
              <a:t>j</a:t>
            </a:r>
            <a:r>
              <a:rPr lang="en-US" sz="1000" b="1" baseline="-25000" dirty="0">
                <a:latin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</a:rPr>
              <a:t> = 45°</a:t>
            </a:r>
          </a:p>
        </p:txBody>
      </p:sp>
      <p:sp>
        <p:nvSpPr>
          <p:cNvPr id="16" name="Line 192"/>
          <p:cNvSpPr>
            <a:spLocks noChangeAspect="1" noChangeShapeType="1"/>
          </p:cNvSpPr>
          <p:nvPr/>
        </p:nvSpPr>
        <p:spPr bwMode="auto">
          <a:xfrm rot="5400000" flipV="1">
            <a:off x="2386013" y="1565277"/>
            <a:ext cx="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Oval 128"/>
          <p:cNvSpPr>
            <a:spLocks noChangeAspect="1" noChangeArrowheads="1"/>
          </p:cNvSpPr>
          <p:nvPr/>
        </p:nvSpPr>
        <p:spPr bwMode="auto">
          <a:xfrm>
            <a:off x="1917700" y="2682876"/>
            <a:ext cx="1411288" cy="65405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Symbol" pitchFamily="18" charset="2"/>
              <a:buChar char="g"/>
            </a:pPr>
            <a:r>
              <a:rPr lang="en-US" sz="1200" b="1">
                <a:solidFill>
                  <a:srgbClr val="FF0000"/>
                </a:solidFill>
                <a:latin typeface="Arial" pitchFamily="34" charset="0"/>
              </a:rPr>
              <a:t> Fibre </a:t>
            </a:r>
          </a:p>
          <a:p>
            <a:pPr algn="ctr">
              <a:buFont typeface="Symbol" pitchFamily="18" charset="2"/>
              <a:buNone/>
            </a:pPr>
            <a:r>
              <a:rPr lang="en-US" sz="1200" b="1">
                <a:solidFill>
                  <a:srgbClr val="FF0000"/>
                </a:solidFill>
                <a:sym typeface="Symbol" pitchFamily="18" charset="2"/>
              </a:rPr>
              <a:t>{111}&lt;uvw&gt;</a:t>
            </a:r>
          </a:p>
        </p:txBody>
      </p:sp>
      <p:sp>
        <p:nvSpPr>
          <p:cNvPr id="18" name="Line 131"/>
          <p:cNvSpPr>
            <a:spLocks noChangeShapeType="1"/>
          </p:cNvSpPr>
          <p:nvPr/>
        </p:nvSpPr>
        <p:spPr bwMode="auto">
          <a:xfrm flipV="1">
            <a:off x="2493963" y="2466976"/>
            <a:ext cx="1936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9" name="Text Box 161"/>
          <p:cNvSpPr txBox="1">
            <a:spLocks noChangeArrowheads="1"/>
          </p:cNvSpPr>
          <p:nvPr/>
        </p:nvSpPr>
        <p:spPr bwMode="auto">
          <a:xfrm>
            <a:off x="5996006" y="3221046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Symbol" pitchFamily="18" charset="2"/>
              </a:rPr>
              <a:t>j</a:t>
            </a:r>
            <a:r>
              <a:rPr lang="en-US" sz="1000" b="1" baseline="-25000" dirty="0">
                <a:latin typeface="Tahoma" pitchFamily="34" charset="0"/>
              </a:rPr>
              <a:t>2</a:t>
            </a:r>
            <a:r>
              <a:rPr lang="en-US" sz="1000" b="1" dirty="0">
                <a:latin typeface="Tahoma" pitchFamily="34" charset="0"/>
              </a:rPr>
              <a:t> = 45°</a:t>
            </a:r>
          </a:p>
        </p:txBody>
      </p:sp>
      <p:sp>
        <p:nvSpPr>
          <p:cNvPr id="31" name="Text Box 180"/>
          <p:cNvSpPr txBox="1">
            <a:spLocks noChangeArrowheads="1"/>
          </p:cNvSpPr>
          <p:nvPr/>
        </p:nvSpPr>
        <p:spPr bwMode="auto">
          <a:xfrm>
            <a:off x="785786" y="3571876"/>
            <a:ext cx="7632700" cy="7508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35000"/>
              </a:spcBef>
              <a:spcAft>
                <a:spcPct val="50000"/>
              </a:spcAft>
            </a:pPr>
            <a:r>
              <a:rPr lang="en-US" sz="1800" dirty="0">
                <a:latin typeface="Arial" pitchFamily="34" charset="0"/>
              </a:rPr>
              <a:t>Driving force </a:t>
            </a:r>
            <a:r>
              <a:rPr lang="en-US" dirty="0" smtClean="0">
                <a:latin typeface="Arial" pitchFamily="34" charset="0"/>
              </a:rPr>
              <a:t>in</a:t>
            </a:r>
            <a:r>
              <a:rPr lang="en-US" sz="1800" dirty="0" smtClean="0">
                <a:latin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</a:rPr>
              <a:t>recrystallization</a:t>
            </a:r>
            <a:r>
              <a:rPr lang="en-US" sz="1800" dirty="0">
                <a:latin typeface="Arial" pitchFamily="34" charset="0"/>
              </a:rPr>
              <a:t> = </a:t>
            </a:r>
            <a:r>
              <a:rPr lang="en-US" sz="1800" b="1" i="1" dirty="0">
                <a:latin typeface="Arial" pitchFamily="34" charset="0"/>
              </a:rPr>
              <a:t>energy stored </a:t>
            </a:r>
            <a:r>
              <a:rPr lang="en-US" sz="1800" dirty="0">
                <a:latin typeface="Arial" pitchFamily="34" charset="0"/>
              </a:rPr>
              <a:t>by grains during cold working</a:t>
            </a:r>
          </a:p>
        </p:txBody>
      </p:sp>
      <p:sp>
        <p:nvSpPr>
          <p:cNvPr id="32" name="Rectangle 179"/>
          <p:cNvSpPr>
            <a:spLocks noChangeArrowheads="1"/>
          </p:cNvSpPr>
          <p:nvPr/>
        </p:nvSpPr>
        <p:spPr bwMode="auto">
          <a:xfrm>
            <a:off x="3607587" y="4643446"/>
            <a:ext cx="2428892" cy="428628"/>
          </a:xfrm>
          <a:prstGeom prst="rect">
            <a:avLst/>
          </a:prstGeom>
          <a:noFill/>
          <a:ln w="19050">
            <a:solidFill>
              <a:srgbClr val="FF602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sz="1800" b="1" dirty="0">
                <a:latin typeface="Arial" pitchFamily="34" charset="0"/>
              </a:rPr>
              <a:t>Stored energy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81214" y="577431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Neutron diffraction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25518" y="5774312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TEM/EBSD (</a:t>
            </a:r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Dillamore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)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cxnSp>
        <p:nvCxnSpPr>
          <p:cNvPr id="35" name="Connecteur droit avec flèche 34"/>
          <p:cNvCxnSpPr>
            <a:stCxn id="32" idx="2"/>
          </p:cNvCxnSpPr>
          <p:nvPr/>
        </p:nvCxnSpPr>
        <p:spPr bwMode="auto">
          <a:xfrm rot="5400000">
            <a:off x="3625447" y="4589868"/>
            <a:ext cx="714380" cy="1678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onnecteur droit avec flèche 35"/>
          <p:cNvCxnSpPr>
            <a:stCxn id="32" idx="2"/>
            <a:endCxn id="34" idx="0"/>
          </p:cNvCxnSpPr>
          <p:nvPr/>
        </p:nvCxnSpPr>
        <p:spPr bwMode="auto">
          <a:xfrm rot="16200000" flipH="1">
            <a:off x="5184376" y="4709731"/>
            <a:ext cx="702238" cy="14269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997CA-54EC-42BE-84A6-2AFC8BC12393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4" name="Text Box 184"/>
          <p:cNvSpPr txBox="1">
            <a:spLocks noChangeArrowheads="1"/>
          </p:cNvSpPr>
          <p:nvPr/>
        </p:nvSpPr>
        <p:spPr bwMode="auto">
          <a:xfrm>
            <a:off x="2516188" y="981075"/>
            <a:ext cx="412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16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fr-FR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Energy stored inside cell walls </a:t>
            </a:r>
          </a:p>
        </p:txBody>
      </p:sp>
      <p:sp>
        <p:nvSpPr>
          <p:cNvPr id="85" name="Oval 185"/>
          <p:cNvSpPr>
            <a:spLocks noChangeArrowheads="1"/>
          </p:cNvSpPr>
          <p:nvPr/>
        </p:nvSpPr>
        <p:spPr bwMode="auto">
          <a:xfrm>
            <a:off x="4597400" y="2182813"/>
            <a:ext cx="3683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186"/>
          <p:cNvSpPr>
            <a:spLocks noChangeShapeType="1"/>
          </p:cNvSpPr>
          <p:nvPr/>
        </p:nvSpPr>
        <p:spPr bwMode="auto">
          <a:xfrm>
            <a:off x="5005388" y="2492375"/>
            <a:ext cx="79057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7" name="AutoShape 187"/>
          <p:cNvSpPr>
            <a:spLocks noChangeArrowheads="1"/>
          </p:cNvSpPr>
          <p:nvPr/>
        </p:nvSpPr>
        <p:spPr bwMode="auto">
          <a:xfrm>
            <a:off x="-142908" y="6597650"/>
            <a:ext cx="4000496" cy="260350"/>
          </a:xfrm>
          <a:prstGeom prst="plaque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100" i="1" dirty="0" smtClean="0">
                <a:cs typeface="Arial" pitchFamily="34" charset="0"/>
              </a:rPr>
              <a:t>(</a:t>
            </a:r>
            <a:r>
              <a:rPr lang="fr-FR" sz="1100" i="1" dirty="0" err="1" smtClean="0">
                <a:cs typeface="Arial" pitchFamily="34" charset="0"/>
              </a:rPr>
              <a:t>Samet</a:t>
            </a:r>
            <a:r>
              <a:rPr lang="fr-FR" sz="1100" i="1" dirty="0" smtClean="0">
                <a:cs typeface="Arial" pitchFamily="34" charset="0"/>
              </a:rPr>
              <a:t>, </a:t>
            </a:r>
            <a:r>
              <a:rPr lang="fr-FR" sz="1100" i="1" dirty="0" err="1" smtClean="0">
                <a:cs typeface="Arial" pitchFamily="34" charset="0"/>
              </a:rPr>
              <a:t>Etter</a:t>
            </a:r>
            <a:r>
              <a:rPr lang="fr-FR" sz="1100" i="1" dirty="0" smtClean="0">
                <a:cs typeface="Arial" pitchFamily="34" charset="0"/>
              </a:rPr>
              <a:t>, Baudin, </a:t>
            </a:r>
            <a:r>
              <a:rPr lang="fr-FR" sz="1100" i="1" dirty="0" err="1" smtClean="0">
                <a:cs typeface="Arial" pitchFamily="34" charset="0"/>
              </a:rPr>
              <a:t>Penelle</a:t>
            </a:r>
            <a:r>
              <a:rPr lang="fr-FR" sz="1100" i="1" dirty="0" smtClean="0">
                <a:cs typeface="Arial" pitchFamily="34" charset="0"/>
              </a:rPr>
              <a:t>, Mater. </a:t>
            </a:r>
            <a:r>
              <a:rPr lang="fr-FR" sz="1100" i="1" dirty="0" err="1" smtClean="0">
                <a:cs typeface="Arial" pitchFamily="34" charset="0"/>
              </a:rPr>
              <a:t>Sci</a:t>
            </a:r>
            <a:r>
              <a:rPr lang="fr-FR" sz="1100" i="1" dirty="0" smtClean="0">
                <a:cs typeface="Arial" pitchFamily="34" charset="0"/>
              </a:rPr>
              <a:t>. Eng. A, 2008)</a:t>
            </a:r>
            <a:endParaRPr lang="fr-FR" sz="1100" i="1" dirty="0">
              <a:cs typeface="Arial" pitchFamily="34" charset="0"/>
            </a:endParaRPr>
          </a:p>
        </p:txBody>
      </p:sp>
      <p:sp>
        <p:nvSpPr>
          <p:cNvPr id="88" name="Text Box 188"/>
          <p:cNvSpPr txBox="1">
            <a:spLocks noChangeArrowheads="1"/>
          </p:cNvSpPr>
          <p:nvPr/>
        </p:nvSpPr>
        <p:spPr bwMode="auto">
          <a:xfrm>
            <a:off x="6172200" y="2924175"/>
            <a:ext cx="9874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fr-FR" sz="1800" b="1" dirty="0" err="1"/>
              <a:t>Cell</a:t>
            </a:r>
            <a:r>
              <a:rPr lang="fr-FR" sz="1800" b="1" dirty="0"/>
              <a:t> size</a:t>
            </a:r>
          </a:p>
          <a:p>
            <a:pPr algn="ctr"/>
            <a:r>
              <a:rPr lang="fr-FR" sz="1600" b="1" dirty="0"/>
              <a:t>(TEM)</a:t>
            </a:r>
          </a:p>
        </p:txBody>
      </p:sp>
      <p:sp>
        <p:nvSpPr>
          <p:cNvPr id="89" name="Oval 189"/>
          <p:cNvSpPr>
            <a:spLocks noChangeArrowheads="1"/>
          </p:cNvSpPr>
          <p:nvPr/>
        </p:nvSpPr>
        <p:spPr bwMode="auto">
          <a:xfrm>
            <a:off x="4376738" y="1785938"/>
            <a:ext cx="296862" cy="3429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0" name="Group 190"/>
          <p:cNvGrpSpPr>
            <a:grpSpLocks noChangeAspect="1"/>
          </p:cNvGrpSpPr>
          <p:nvPr/>
        </p:nvGrpSpPr>
        <p:grpSpPr bwMode="auto">
          <a:xfrm>
            <a:off x="3924300" y="1771650"/>
            <a:ext cx="1222375" cy="739775"/>
            <a:chOff x="1437" y="1317"/>
            <a:chExt cx="770" cy="466"/>
          </a:xfrm>
        </p:grpSpPr>
        <p:sp>
          <p:nvSpPr>
            <p:cNvPr id="91" name="AutoShape 191"/>
            <p:cNvSpPr>
              <a:spLocks noChangeAspect="1" noChangeArrowheads="1" noTextEdit="1"/>
            </p:cNvSpPr>
            <p:nvPr/>
          </p:nvSpPr>
          <p:spPr bwMode="auto">
            <a:xfrm>
              <a:off x="1437" y="1317"/>
              <a:ext cx="770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Line 192"/>
            <p:cNvSpPr>
              <a:spLocks noChangeShapeType="1"/>
            </p:cNvSpPr>
            <p:nvPr/>
          </p:nvSpPr>
          <p:spPr bwMode="auto">
            <a:xfrm>
              <a:off x="1768" y="1557"/>
              <a:ext cx="41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Rectangle 193"/>
            <p:cNvSpPr>
              <a:spLocks noChangeArrowheads="1"/>
            </p:cNvSpPr>
            <p:nvPr/>
          </p:nvSpPr>
          <p:spPr bwMode="auto">
            <a:xfrm>
              <a:off x="1924" y="1581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100" i="1">
                  <a:solidFill>
                    <a:srgbClr val="000000"/>
                  </a:solidFill>
                </a:rPr>
                <a:t>d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94" name="Rectangle 194"/>
            <p:cNvSpPr>
              <a:spLocks noChangeArrowheads="1"/>
            </p:cNvSpPr>
            <p:nvPr/>
          </p:nvSpPr>
          <p:spPr bwMode="auto">
            <a:xfrm>
              <a:off x="1785" y="1336"/>
              <a:ext cx="21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100" i="1">
                  <a:solidFill>
                    <a:srgbClr val="000000"/>
                  </a:solidFill>
                </a:rPr>
                <a:t>KV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95" name="Rectangle 195"/>
            <p:cNvSpPr>
              <a:spLocks noChangeArrowheads="1"/>
            </p:cNvSpPr>
            <p:nvPr/>
          </p:nvSpPr>
          <p:spPr bwMode="auto">
            <a:xfrm>
              <a:off x="1468" y="1449"/>
              <a:ext cx="10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100" i="1">
                  <a:solidFill>
                    <a:srgbClr val="000000"/>
                  </a:solidFill>
                </a:rPr>
                <a:t>E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96" name="Rectangle 196"/>
            <p:cNvSpPr>
              <a:spLocks noChangeArrowheads="1"/>
            </p:cNvSpPr>
            <p:nvPr/>
          </p:nvSpPr>
          <p:spPr bwMode="auto">
            <a:xfrm>
              <a:off x="2105" y="1441"/>
              <a:ext cx="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200" i="1">
                  <a:solidFill>
                    <a:srgbClr val="000000"/>
                  </a:solidFill>
                </a:rPr>
                <a:t>s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97" name="Rectangle 197"/>
            <p:cNvSpPr>
              <a:spLocks noChangeArrowheads="1"/>
            </p:cNvSpPr>
            <p:nvPr/>
          </p:nvSpPr>
          <p:spPr bwMode="auto">
            <a:xfrm>
              <a:off x="2004" y="1317"/>
              <a:ext cx="6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100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98" name="Rectangle 198"/>
            <p:cNvSpPr>
              <a:spLocks noChangeArrowheads="1"/>
            </p:cNvSpPr>
            <p:nvPr/>
          </p:nvSpPr>
          <p:spPr bwMode="auto">
            <a:xfrm>
              <a:off x="1626" y="1430"/>
              <a:ext cx="9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1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fr-FR" sz="1800">
                <a:latin typeface="Arial" pitchFamily="34" charset="0"/>
              </a:endParaRPr>
            </a:p>
          </p:txBody>
        </p:sp>
      </p:grpSp>
      <p:sp>
        <p:nvSpPr>
          <p:cNvPr id="99" name="Rectangle 199"/>
          <p:cNvSpPr>
            <a:spLocks noChangeArrowheads="1"/>
          </p:cNvSpPr>
          <p:nvPr/>
        </p:nvSpPr>
        <p:spPr bwMode="auto">
          <a:xfrm>
            <a:off x="3708400" y="1628775"/>
            <a:ext cx="1728788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100" name="Line 200"/>
          <p:cNvSpPr>
            <a:spLocks noChangeShapeType="1"/>
          </p:cNvSpPr>
          <p:nvPr/>
        </p:nvSpPr>
        <p:spPr bwMode="auto">
          <a:xfrm flipH="1">
            <a:off x="3852863" y="2132013"/>
            <a:ext cx="647700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1" name="Text Box 201"/>
          <p:cNvSpPr txBox="1">
            <a:spLocks noChangeArrowheads="1"/>
          </p:cNvSpPr>
          <p:nvPr/>
        </p:nvSpPr>
        <p:spPr bwMode="auto">
          <a:xfrm>
            <a:off x="2786050" y="2943225"/>
            <a:ext cx="18129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fr-FR" sz="1800" b="1" dirty="0" err="1"/>
              <a:t>Cell</a:t>
            </a:r>
            <a:r>
              <a:rPr lang="fr-FR" sz="1800" b="1" dirty="0"/>
              <a:t> </a:t>
            </a:r>
            <a:r>
              <a:rPr lang="fr-FR" sz="1800" b="1" dirty="0" err="1"/>
              <a:t>morphology</a:t>
            </a:r>
            <a:endParaRPr lang="fr-FR" sz="1800" b="1" dirty="0"/>
          </a:p>
          <a:p>
            <a:pPr algn="ctr"/>
            <a:r>
              <a:rPr lang="fr-FR" sz="1600" b="1" dirty="0"/>
              <a:t>(TEM)</a:t>
            </a:r>
          </a:p>
        </p:txBody>
      </p:sp>
      <p:sp>
        <p:nvSpPr>
          <p:cNvPr id="102" name="Line 202"/>
          <p:cNvSpPr>
            <a:spLocks noChangeShapeType="1"/>
          </p:cNvSpPr>
          <p:nvPr/>
        </p:nvSpPr>
        <p:spPr bwMode="auto">
          <a:xfrm flipV="1">
            <a:off x="5076825" y="1628775"/>
            <a:ext cx="6477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3" name="Text Box 203"/>
          <p:cNvSpPr txBox="1">
            <a:spLocks noChangeArrowheads="1"/>
          </p:cNvSpPr>
          <p:nvPr/>
        </p:nvSpPr>
        <p:spPr bwMode="auto">
          <a:xfrm>
            <a:off x="5967443" y="1357298"/>
            <a:ext cx="29622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fr-FR" sz="1800" b="1" dirty="0" err="1"/>
              <a:t>Misorientation</a:t>
            </a:r>
            <a:r>
              <a:rPr lang="fr-FR" sz="1800" b="1" dirty="0"/>
              <a:t> </a:t>
            </a:r>
            <a:r>
              <a:rPr lang="fr-FR" sz="1800" b="1" dirty="0" err="1"/>
              <a:t>between</a:t>
            </a:r>
            <a:r>
              <a:rPr lang="fr-FR" sz="1800" b="1" dirty="0"/>
              <a:t> </a:t>
            </a:r>
            <a:r>
              <a:rPr lang="fr-FR" sz="1800" b="1" dirty="0" err="1"/>
              <a:t>cells</a:t>
            </a:r>
            <a:endParaRPr lang="fr-FR" sz="1800" b="1" dirty="0"/>
          </a:p>
          <a:p>
            <a:pPr algn="ctr"/>
            <a:r>
              <a:rPr lang="fr-FR" sz="1600" b="1" dirty="0"/>
              <a:t>(TEM/EBSD)</a:t>
            </a:r>
          </a:p>
        </p:txBody>
      </p:sp>
      <p:sp>
        <p:nvSpPr>
          <p:cNvPr id="104" name="Rectangle 204"/>
          <p:cNvSpPr>
            <a:spLocks noChangeArrowheads="1"/>
          </p:cNvSpPr>
          <p:nvPr/>
        </p:nvSpPr>
        <p:spPr bwMode="auto">
          <a:xfrm>
            <a:off x="2268538" y="333375"/>
            <a:ext cx="482441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fr-FR" sz="2400" b="1" dirty="0">
                <a:cs typeface="Times New Roman" pitchFamily="18" charset="0"/>
              </a:rPr>
              <a:t> </a:t>
            </a:r>
            <a:r>
              <a:rPr lang="fr-FR" sz="2400" b="1" dirty="0" err="1">
                <a:cs typeface="Times New Roman" pitchFamily="18" charset="0"/>
              </a:rPr>
              <a:t>Stored</a:t>
            </a:r>
            <a:r>
              <a:rPr lang="fr-FR" sz="2400" b="1" dirty="0">
                <a:cs typeface="Times New Roman" pitchFamily="18" charset="0"/>
              </a:rPr>
              <a:t> </a:t>
            </a:r>
            <a:r>
              <a:rPr lang="fr-FR" sz="2400" b="1" dirty="0" err="1">
                <a:cs typeface="Times New Roman" pitchFamily="18" charset="0"/>
              </a:rPr>
              <a:t>energy</a:t>
            </a:r>
            <a:r>
              <a:rPr lang="fr-FR" sz="2400" b="1" dirty="0">
                <a:cs typeface="Times New Roman" pitchFamily="18" charset="0"/>
              </a:rPr>
              <a:t> : </a:t>
            </a:r>
            <a:r>
              <a:rPr lang="fr-FR" sz="2400" b="1" dirty="0" err="1">
                <a:cs typeface="Times New Roman" pitchFamily="18" charset="0"/>
              </a:rPr>
              <a:t>Dillamore</a:t>
            </a:r>
            <a:r>
              <a:rPr lang="fr-FR" sz="2400" b="1" dirty="0">
                <a:cs typeface="Times New Roman" pitchFamily="18" charset="0"/>
              </a:rPr>
              <a:t> </a:t>
            </a:r>
            <a:r>
              <a:rPr lang="fr-FR" sz="2400" b="1" dirty="0" err="1">
                <a:cs typeface="Times New Roman" pitchFamily="18" charset="0"/>
              </a:rPr>
              <a:t>approach</a:t>
            </a:r>
            <a:endParaRPr lang="fr-FR" sz="2400" b="1" dirty="0">
              <a:cs typeface="Times New Roman" pitchFamily="18" charset="0"/>
            </a:endParaRPr>
          </a:p>
        </p:txBody>
      </p:sp>
      <p:grpSp>
        <p:nvGrpSpPr>
          <p:cNvPr id="105" name="Group 233"/>
          <p:cNvGrpSpPr>
            <a:grpSpLocks/>
          </p:cNvGrpSpPr>
          <p:nvPr/>
        </p:nvGrpSpPr>
        <p:grpSpPr bwMode="auto">
          <a:xfrm>
            <a:off x="449263" y="1624008"/>
            <a:ext cx="2149475" cy="1090612"/>
            <a:chOff x="283" y="889"/>
            <a:chExt cx="1354" cy="687"/>
          </a:xfrm>
        </p:grpSpPr>
        <p:sp>
          <p:nvSpPr>
            <p:cNvPr id="106" name="Oval 234"/>
            <p:cNvSpPr>
              <a:spLocks noChangeAspect="1" noChangeArrowheads="1"/>
            </p:cNvSpPr>
            <p:nvPr/>
          </p:nvSpPr>
          <p:spPr bwMode="auto">
            <a:xfrm>
              <a:off x="959" y="1261"/>
              <a:ext cx="167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" name="Oval 235"/>
            <p:cNvSpPr>
              <a:spLocks noChangeAspect="1" noChangeArrowheads="1"/>
            </p:cNvSpPr>
            <p:nvPr/>
          </p:nvSpPr>
          <p:spPr bwMode="auto">
            <a:xfrm rot="198401">
              <a:off x="1101" y="1279"/>
              <a:ext cx="170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" name="Oval 236"/>
            <p:cNvSpPr>
              <a:spLocks noChangeAspect="1" noChangeArrowheads="1"/>
            </p:cNvSpPr>
            <p:nvPr/>
          </p:nvSpPr>
          <p:spPr bwMode="auto">
            <a:xfrm>
              <a:off x="990" y="1318"/>
              <a:ext cx="147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9" name="Oval 237"/>
            <p:cNvSpPr>
              <a:spLocks noChangeAspect="1" noChangeArrowheads="1"/>
            </p:cNvSpPr>
            <p:nvPr/>
          </p:nvSpPr>
          <p:spPr bwMode="auto">
            <a:xfrm>
              <a:off x="859" y="1309"/>
              <a:ext cx="165" cy="49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Oval 238"/>
            <p:cNvSpPr>
              <a:spLocks noChangeAspect="1" noChangeArrowheads="1"/>
            </p:cNvSpPr>
            <p:nvPr/>
          </p:nvSpPr>
          <p:spPr bwMode="auto">
            <a:xfrm rot="198401">
              <a:off x="1112" y="1334"/>
              <a:ext cx="190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" name="Oval 239"/>
            <p:cNvSpPr>
              <a:spLocks noChangeAspect="1" noChangeArrowheads="1"/>
            </p:cNvSpPr>
            <p:nvPr/>
          </p:nvSpPr>
          <p:spPr bwMode="auto">
            <a:xfrm>
              <a:off x="952" y="1381"/>
              <a:ext cx="211" cy="5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" name="Oval 240"/>
            <p:cNvSpPr>
              <a:spLocks noChangeAspect="1" noChangeArrowheads="1"/>
            </p:cNvSpPr>
            <p:nvPr/>
          </p:nvSpPr>
          <p:spPr bwMode="auto">
            <a:xfrm>
              <a:off x="769" y="1361"/>
              <a:ext cx="230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Oval 241"/>
            <p:cNvSpPr>
              <a:spLocks noChangeAspect="1" noChangeArrowheads="1"/>
            </p:cNvSpPr>
            <p:nvPr/>
          </p:nvSpPr>
          <p:spPr bwMode="auto">
            <a:xfrm rot="198401">
              <a:off x="1138" y="1392"/>
              <a:ext cx="19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" name="Oval 242"/>
            <p:cNvSpPr>
              <a:spLocks noChangeAspect="1" noChangeArrowheads="1"/>
            </p:cNvSpPr>
            <p:nvPr/>
          </p:nvSpPr>
          <p:spPr bwMode="auto">
            <a:xfrm rot="251664">
              <a:off x="1101" y="1231"/>
              <a:ext cx="152" cy="53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5" name="Oval 243"/>
            <p:cNvSpPr>
              <a:spLocks noChangeAspect="1" noChangeArrowheads="1"/>
            </p:cNvSpPr>
            <p:nvPr/>
          </p:nvSpPr>
          <p:spPr bwMode="auto">
            <a:xfrm rot="198401">
              <a:off x="1289" y="1428"/>
              <a:ext cx="196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" name="Oval 244"/>
            <p:cNvSpPr>
              <a:spLocks noChangeAspect="1" noChangeArrowheads="1"/>
            </p:cNvSpPr>
            <p:nvPr/>
          </p:nvSpPr>
          <p:spPr bwMode="auto">
            <a:xfrm rot="198401">
              <a:off x="1301" y="1357"/>
              <a:ext cx="196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7" name="Oval 245"/>
            <p:cNvSpPr>
              <a:spLocks noChangeAspect="1" noChangeArrowheads="1"/>
            </p:cNvSpPr>
            <p:nvPr/>
          </p:nvSpPr>
          <p:spPr bwMode="auto">
            <a:xfrm rot="198401">
              <a:off x="1265" y="1296"/>
              <a:ext cx="19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Oval 246"/>
            <p:cNvSpPr>
              <a:spLocks noChangeAspect="1" noChangeArrowheads="1"/>
            </p:cNvSpPr>
            <p:nvPr/>
          </p:nvSpPr>
          <p:spPr bwMode="auto">
            <a:xfrm rot="260423">
              <a:off x="993" y="1447"/>
              <a:ext cx="197" cy="56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9" name="Oval 247"/>
            <p:cNvSpPr>
              <a:spLocks noChangeAspect="1" noChangeArrowheads="1"/>
            </p:cNvSpPr>
            <p:nvPr/>
          </p:nvSpPr>
          <p:spPr bwMode="auto">
            <a:xfrm rot="198401">
              <a:off x="1222" y="1230"/>
              <a:ext cx="196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" name="Oval 248"/>
            <p:cNvSpPr>
              <a:spLocks noChangeAspect="1" noChangeArrowheads="1"/>
            </p:cNvSpPr>
            <p:nvPr/>
          </p:nvSpPr>
          <p:spPr bwMode="auto">
            <a:xfrm rot="198401">
              <a:off x="657" y="1298"/>
              <a:ext cx="19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Oval 249"/>
            <p:cNvSpPr>
              <a:spLocks noChangeAspect="1" noChangeArrowheads="1"/>
            </p:cNvSpPr>
            <p:nvPr/>
          </p:nvSpPr>
          <p:spPr bwMode="auto">
            <a:xfrm>
              <a:off x="612" y="1344"/>
              <a:ext cx="165" cy="49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" name="Oval 250"/>
            <p:cNvSpPr>
              <a:spLocks noChangeAspect="1" noChangeArrowheads="1"/>
            </p:cNvSpPr>
            <p:nvPr/>
          </p:nvSpPr>
          <p:spPr bwMode="auto">
            <a:xfrm rot="16047237">
              <a:off x="732" y="1407"/>
              <a:ext cx="85" cy="9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" name="Oval 251"/>
            <p:cNvSpPr>
              <a:spLocks noChangeAspect="1" noChangeArrowheads="1"/>
            </p:cNvSpPr>
            <p:nvPr/>
          </p:nvSpPr>
          <p:spPr bwMode="auto">
            <a:xfrm rot="198401">
              <a:off x="812" y="1439"/>
              <a:ext cx="19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Oval 252"/>
            <p:cNvSpPr>
              <a:spLocks noChangeAspect="1" noChangeArrowheads="1"/>
            </p:cNvSpPr>
            <p:nvPr/>
          </p:nvSpPr>
          <p:spPr bwMode="auto">
            <a:xfrm rot="208424">
              <a:off x="1264" y="1472"/>
              <a:ext cx="146" cy="44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Oval 253"/>
            <p:cNvSpPr>
              <a:spLocks noChangeAspect="1" noChangeArrowheads="1"/>
            </p:cNvSpPr>
            <p:nvPr/>
          </p:nvSpPr>
          <p:spPr bwMode="auto">
            <a:xfrm>
              <a:off x="1156" y="1468"/>
              <a:ext cx="147" cy="69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Oval 254"/>
            <p:cNvSpPr>
              <a:spLocks noChangeAspect="1" noChangeArrowheads="1"/>
            </p:cNvSpPr>
            <p:nvPr/>
          </p:nvSpPr>
          <p:spPr bwMode="auto">
            <a:xfrm rot="263670">
              <a:off x="1059" y="1501"/>
              <a:ext cx="167" cy="46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7" name="Oval 255"/>
            <p:cNvSpPr>
              <a:spLocks noChangeAspect="1" noChangeArrowheads="1"/>
            </p:cNvSpPr>
            <p:nvPr/>
          </p:nvSpPr>
          <p:spPr bwMode="auto">
            <a:xfrm rot="198401">
              <a:off x="878" y="1493"/>
              <a:ext cx="168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8" name="Oval 256"/>
            <p:cNvSpPr>
              <a:spLocks noChangeAspect="1" noChangeArrowheads="1"/>
            </p:cNvSpPr>
            <p:nvPr/>
          </p:nvSpPr>
          <p:spPr bwMode="auto">
            <a:xfrm rot="198401">
              <a:off x="726" y="1493"/>
              <a:ext cx="168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9" name="Freeform 257"/>
            <p:cNvSpPr>
              <a:spLocks/>
            </p:cNvSpPr>
            <p:nvPr/>
          </p:nvSpPr>
          <p:spPr bwMode="auto">
            <a:xfrm rot="-301291">
              <a:off x="585" y="1213"/>
              <a:ext cx="907" cy="363"/>
            </a:xfrm>
            <a:custGeom>
              <a:avLst/>
              <a:gdLst/>
              <a:ahLst/>
              <a:cxnLst>
                <a:cxn ang="0">
                  <a:pos x="105" y="15"/>
                </a:cxn>
                <a:cxn ang="0">
                  <a:pos x="15" y="106"/>
                </a:cxn>
                <a:cxn ang="0">
                  <a:pos x="15" y="242"/>
                </a:cxn>
                <a:cxn ang="0">
                  <a:pos x="105" y="287"/>
                </a:cxn>
                <a:cxn ang="0">
                  <a:pos x="242" y="333"/>
                </a:cxn>
                <a:cxn ang="0">
                  <a:pos x="378" y="287"/>
                </a:cxn>
                <a:cxn ang="0">
                  <a:pos x="423" y="197"/>
                </a:cxn>
                <a:cxn ang="0">
                  <a:pos x="378" y="61"/>
                </a:cxn>
                <a:cxn ang="0">
                  <a:pos x="287" y="15"/>
                </a:cxn>
                <a:cxn ang="0">
                  <a:pos x="196" y="15"/>
                </a:cxn>
                <a:cxn ang="0">
                  <a:pos x="105" y="15"/>
                </a:cxn>
              </a:cxnLst>
              <a:rect l="0" t="0" r="r" b="b"/>
              <a:pathLst>
                <a:path w="423" h="333">
                  <a:moveTo>
                    <a:pt x="105" y="15"/>
                  </a:moveTo>
                  <a:cubicBezTo>
                    <a:pt x="75" y="30"/>
                    <a:pt x="30" y="68"/>
                    <a:pt x="15" y="106"/>
                  </a:cubicBezTo>
                  <a:cubicBezTo>
                    <a:pt x="0" y="144"/>
                    <a:pt x="0" y="212"/>
                    <a:pt x="15" y="242"/>
                  </a:cubicBezTo>
                  <a:cubicBezTo>
                    <a:pt x="30" y="272"/>
                    <a:pt x="67" y="272"/>
                    <a:pt x="105" y="287"/>
                  </a:cubicBezTo>
                  <a:cubicBezTo>
                    <a:pt x="143" y="302"/>
                    <a:pt x="197" y="333"/>
                    <a:pt x="242" y="333"/>
                  </a:cubicBezTo>
                  <a:cubicBezTo>
                    <a:pt x="287" y="333"/>
                    <a:pt x="348" y="310"/>
                    <a:pt x="378" y="287"/>
                  </a:cubicBezTo>
                  <a:cubicBezTo>
                    <a:pt x="408" y="264"/>
                    <a:pt x="423" y="235"/>
                    <a:pt x="423" y="197"/>
                  </a:cubicBezTo>
                  <a:cubicBezTo>
                    <a:pt x="423" y="159"/>
                    <a:pt x="401" y="91"/>
                    <a:pt x="378" y="61"/>
                  </a:cubicBezTo>
                  <a:cubicBezTo>
                    <a:pt x="355" y="31"/>
                    <a:pt x="317" y="23"/>
                    <a:pt x="287" y="15"/>
                  </a:cubicBezTo>
                  <a:cubicBezTo>
                    <a:pt x="257" y="7"/>
                    <a:pt x="226" y="15"/>
                    <a:pt x="196" y="15"/>
                  </a:cubicBezTo>
                  <a:cubicBezTo>
                    <a:pt x="166" y="15"/>
                    <a:pt x="135" y="0"/>
                    <a:pt x="105" y="1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30" name="Oval 258"/>
            <p:cNvSpPr>
              <a:spLocks noChangeAspect="1" noChangeArrowheads="1"/>
            </p:cNvSpPr>
            <p:nvPr/>
          </p:nvSpPr>
          <p:spPr bwMode="auto">
            <a:xfrm rot="198401">
              <a:off x="793" y="1253"/>
              <a:ext cx="19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1" name="Line 259"/>
            <p:cNvSpPr>
              <a:spLocks noChangeShapeType="1"/>
            </p:cNvSpPr>
            <p:nvPr/>
          </p:nvSpPr>
          <p:spPr bwMode="auto">
            <a:xfrm>
              <a:off x="567" y="1071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32" name="Text Box 260"/>
            <p:cNvSpPr txBox="1">
              <a:spLocks noChangeArrowheads="1"/>
            </p:cNvSpPr>
            <p:nvPr/>
          </p:nvSpPr>
          <p:spPr bwMode="auto">
            <a:xfrm>
              <a:off x="283" y="889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/>
                <a:t>Grain</a:t>
              </a:r>
            </a:p>
          </p:txBody>
        </p:sp>
        <p:sp>
          <p:nvSpPr>
            <p:cNvPr id="133" name="Line 261"/>
            <p:cNvSpPr>
              <a:spLocks noChangeShapeType="1"/>
            </p:cNvSpPr>
            <p:nvPr/>
          </p:nvSpPr>
          <p:spPr bwMode="auto">
            <a:xfrm flipH="1">
              <a:off x="1111" y="1162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34" name="Text Box 262"/>
            <p:cNvSpPr txBox="1">
              <a:spLocks noChangeArrowheads="1"/>
            </p:cNvSpPr>
            <p:nvPr/>
          </p:nvSpPr>
          <p:spPr bwMode="auto">
            <a:xfrm>
              <a:off x="1292" y="1026"/>
              <a:ext cx="3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/>
                <a:t>Cells</a:t>
              </a:r>
            </a:p>
          </p:txBody>
        </p:sp>
        <p:sp>
          <p:nvSpPr>
            <p:cNvPr id="135" name="Oval 263"/>
            <p:cNvSpPr>
              <a:spLocks noChangeAspect="1" noChangeArrowheads="1"/>
            </p:cNvSpPr>
            <p:nvPr/>
          </p:nvSpPr>
          <p:spPr bwMode="auto">
            <a:xfrm>
              <a:off x="586" y="1402"/>
              <a:ext cx="165" cy="49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6" name="Oval 264"/>
            <p:cNvSpPr>
              <a:spLocks noChangeAspect="1" noChangeArrowheads="1"/>
            </p:cNvSpPr>
            <p:nvPr/>
          </p:nvSpPr>
          <p:spPr bwMode="auto">
            <a:xfrm>
              <a:off x="592" y="1462"/>
              <a:ext cx="165" cy="49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37" name="Group 272"/>
          <p:cNvGrpSpPr>
            <a:grpSpLocks/>
          </p:cNvGrpSpPr>
          <p:nvPr/>
        </p:nvGrpSpPr>
        <p:grpSpPr bwMode="auto">
          <a:xfrm>
            <a:off x="857224" y="3500438"/>
            <a:ext cx="7812088" cy="3055937"/>
            <a:chOff x="703" y="2251"/>
            <a:chExt cx="4921" cy="1925"/>
          </a:xfrm>
        </p:grpSpPr>
        <p:sp>
          <p:nvSpPr>
            <p:cNvPr id="138" name="Line 207"/>
            <p:cNvSpPr>
              <a:spLocks noChangeShapeType="1"/>
            </p:cNvSpPr>
            <p:nvPr/>
          </p:nvSpPr>
          <p:spPr bwMode="auto">
            <a:xfrm>
              <a:off x="2517" y="2251"/>
              <a:ext cx="272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139" name="Picture 208" descr="hexagon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6" y="3091"/>
              <a:ext cx="486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0" name="Group 209"/>
            <p:cNvGrpSpPr>
              <a:grpSpLocks noChangeAspect="1"/>
            </p:cNvGrpSpPr>
            <p:nvPr/>
          </p:nvGrpSpPr>
          <p:grpSpPr bwMode="auto">
            <a:xfrm>
              <a:off x="4068" y="3074"/>
              <a:ext cx="519" cy="459"/>
              <a:chOff x="3904" y="1126"/>
              <a:chExt cx="576" cy="511"/>
            </a:xfrm>
          </p:grpSpPr>
          <p:sp>
            <p:nvSpPr>
              <p:cNvPr id="159" name="Rectangle 210"/>
              <p:cNvSpPr>
                <a:spLocks noChangeAspect="1" noChangeArrowheads="1"/>
              </p:cNvSpPr>
              <p:nvPr/>
            </p:nvSpPr>
            <p:spPr bwMode="auto">
              <a:xfrm flipV="1">
                <a:off x="3904" y="1400"/>
                <a:ext cx="375" cy="237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8018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endParaRPr lang="fr-FR"/>
              </a:p>
            </p:txBody>
          </p:sp>
          <p:sp>
            <p:nvSpPr>
              <p:cNvPr id="160" name="Text Box 211"/>
              <p:cNvSpPr txBox="1">
                <a:spLocks noChangeAspect="1" noChangeArrowheads="1"/>
              </p:cNvSpPr>
              <p:nvPr/>
            </p:nvSpPr>
            <p:spPr bwMode="auto">
              <a:xfrm>
                <a:off x="4302" y="1126"/>
                <a:ext cx="178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fr-FR" sz="1200" b="1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D</a:t>
                </a:r>
                <a:endParaRPr lang="fr-FR" sz="120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1" name="Text Box 212"/>
              <p:cNvSpPr txBox="1">
                <a:spLocks noChangeAspect="1" noChangeArrowheads="1"/>
              </p:cNvSpPr>
              <p:nvPr/>
            </p:nvSpPr>
            <p:spPr bwMode="auto">
              <a:xfrm>
                <a:off x="4133" y="1450"/>
                <a:ext cx="31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fr-FR" sz="1200" b="1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h</a:t>
                </a:r>
                <a:endParaRPr lang="fr-FR" sz="120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  <p:sp>
            <p:nvSpPr>
              <p:cNvPr id="162" name="Text Box 213"/>
              <p:cNvSpPr txBox="1">
                <a:spLocks noChangeAspect="1" noChangeArrowheads="1"/>
              </p:cNvSpPr>
              <p:nvPr/>
            </p:nvSpPr>
            <p:spPr bwMode="auto">
              <a:xfrm>
                <a:off x="4056" y="1264"/>
                <a:ext cx="318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fr-FR" sz="1200" b="1">
                    <a:solidFill>
                      <a:srgbClr val="FF0000"/>
                    </a:solidFill>
                    <a:latin typeface="Arial" pitchFamily="34" charset="0"/>
                    <a:cs typeface="Times New Roman" pitchFamily="18" charset="0"/>
                  </a:rPr>
                  <a:t>d</a:t>
                </a:r>
                <a:endParaRPr lang="fr-FR" sz="1200">
                  <a:solidFill>
                    <a:srgbClr val="FF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41" name="Text Box 214"/>
            <p:cNvSpPr txBox="1">
              <a:spLocks noChangeArrowheads="1"/>
            </p:cNvSpPr>
            <p:nvPr/>
          </p:nvSpPr>
          <p:spPr bwMode="auto">
            <a:xfrm>
              <a:off x="1519" y="3929"/>
              <a:ext cx="848" cy="2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 dirty="0">
                  <a:latin typeface="Arial" pitchFamily="34" charset="0"/>
                </a:rPr>
                <a:t>K’ = 3,31/d</a:t>
              </a:r>
            </a:p>
          </p:txBody>
        </p:sp>
        <p:grpSp>
          <p:nvGrpSpPr>
            <p:cNvPr id="142" name="Group 215"/>
            <p:cNvGrpSpPr>
              <a:grpSpLocks/>
            </p:cNvGrpSpPr>
            <p:nvPr/>
          </p:nvGrpSpPr>
          <p:grpSpPr bwMode="auto">
            <a:xfrm>
              <a:off x="3233" y="2935"/>
              <a:ext cx="772" cy="728"/>
              <a:chOff x="2563" y="1180"/>
              <a:chExt cx="772" cy="728"/>
            </a:xfrm>
          </p:grpSpPr>
          <p:sp>
            <p:nvSpPr>
              <p:cNvPr id="153" name="Text Box 216"/>
              <p:cNvSpPr txBox="1">
                <a:spLocks noChangeAspect="1" noChangeArrowheads="1"/>
              </p:cNvSpPr>
              <p:nvPr/>
            </p:nvSpPr>
            <p:spPr bwMode="auto">
              <a:xfrm>
                <a:off x="2698" y="1180"/>
                <a:ext cx="426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1000"/>
                  <a:t>DN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154" name="Text Box 217"/>
              <p:cNvSpPr txBox="1">
                <a:spLocks noChangeAspect="1" noChangeArrowheads="1"/>
              </p:cNvSpPr>
              <p:nvPr/>
            </p:nvSpPr>
            <p:spPr bwMode="auto">
              <a:xfrm>
                <a:off x="3002" y="1495"/>
                <a:ext cx="333" cy="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1000"/>
                  <a:t>DL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155" name="Line 218"/>
              <p:cNvSpPr>
                <a:spLocks noChangeAspect="1" noChangeShapeType="1"/>
              </p:cNvSpPr>
              <p:nvPr/>
            </p:nvSpPr>
            <p:spPr bwMode="auto">
              <a:xfrm flipV="1">
                <a:off x="2806" y="1311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Line 219"/>
              <p:cNvSpPr>
                <a:spLocks noChangeAspect="1" noChangeShapeType="1"/>
              </p:cNvSpPr>
              <p:nvPr/>
            </p:nvSpPr>
            <p:spPr bwMode="auto">
              <a:xfrm>
                <a:off x="2804" y="1556"/>
                <a:ext cx="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Text Box 220"/>
              <p:cNvSpPr txBox="1">
                <a:spLocks noChangeAspect="1" noChangeArrowheads="1"/>
              </p:cNvSpPr>
              <p:nvPr/>
            </p:nvSpPr>
            <p:spPr bwMode="auto">
              <a:xfrm>
                <a:off x="2563" y="1749"/>
                <a:ext cx="320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1000"/>
                  <a:t>DT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158" name="Line 221"/>
              <p:cNvSpPr>
                <a:spLocks noChangeAspect="1" noChangeShapeType="1"/>
              </p:cNvSpPr>
              <p:nvPr/>
            </p:nvSpPr>
            <p:spPr bwMode="auto">
              <a:xfrm flipH="1">
                <a:off x="2649" y="1560"/>
                <a:ext cx="157" cy="2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3" name="Text Box 222"/>
            <p:cNvSpPr txBox="1">
              <a:spLocks noChangeArrowheads="1"/>
            </p:cNvSpPr>
            <p:nvPr/>
          </p:nvSpPr>
          <p:spPr bwMode="auto">
            <a:xfrm>
              <a:off x="1146" y="3616"/>
              <a:ext cx="9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66FF"/>
                  </a:solidFill>
                  <a:latin typeface="Arial" pitchFamily="34" charset="0"/>
                </a:rPr>
                <a:t>Hexagon : h = d</a:t>
              </a:r>
            </a:p>
          </p:txBody>
        </p:sp>
        <p:sp>
          <p:nvSpPr>
            <p:cNvPr id="144" name="Text Box 223"/>
            <p:cNvSpPr txBox="1">
              <a:spLocks noChangeArrowheads="1"/>
            </p:cNvSpPr>
            <p:nvPr/>
          </p:nvSpPr>
          <p:spPr bwMode="auto">
            <a:xfrm>
              <a:off x="3633" y="3929"/>
              <a:ext cx="1288" cy="24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b="1">
                  <a:latin typeface="Arial" pitchFamily="34" charset="0"/>
                </a:rPr>
                <a:t>K’ = 1/d +1/h+1/D</a:t>
              </a:r>
            </a:p>
          </p:txBody>
        </p:sp>
        <p:sp>
          <p:nvSpPr>
            <p:cNvPr id="145" name="Text Box 224"/>
            <p:cNvSpPr txBox="1">
              <a:spLocks noChangeArrowheads="1"/>
            </p:cNvSpPr>
            <p:nvPr/>
          </p:nvSpPr>
          <p:spPr bwMode="auto">
            <a:xfrm>
              <a:off x="3913" y="3570"/>
              <a:ext cx="8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66FF"/>
                  </a:solidFill>
                  <a:latin typeface="Arial" pitchFamily="34" charset="0"/>
                </a:rPr>
                <a:t>Parallelogram</a:t>
              </a:r>
            </a:p>
          </p:txBody>
        </p:sp>
        <p:sp>
          <p:nvSpPr>
            <p:cNvPr id="146" name="AutoShape 225"/>
            <p:cNvSpPr>
              <a:spLocks/>
            </p:cNvSpPr>
            <p:nvPr/>
          </p:nvSpPr>
          <p:spPr bwMode="auto">
            <a:xfrm rot="5400000">
              <a:off x="2765" y="2136"/>
              <a:ext cx="112" cy="930"/>
            </a:xfrm>
            <a:prstGeom prst="leftBrace">
              <a:avLst>
                <a:gd name="adj1" fmla="val 6919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47" name="AutoShape 226"/>
            <p:cNvSpPr>
              <a:spLocks noChangeArrowheads="1"/>
            </p:cNvSpPr>
            <p:nvPr/>
          </p:nvSpPr>
          <p:spPr bwMode="auto">
            <a:xfrm>
              <a:off x="1101" y="2663"/>
              <a:ext cx="1588" cy="226"/>
            </a:xfrm>
            <a:prstGeom prst="parallelogram">
              <a:avLst>
                <a:gd name="adj" fmla="val 175664"/>
              </a:avLst>
            </a:prstGeom>
            <a:solidFill>
              <a:srgbClr val="FEA56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sy="50000" kx="-2453608" algn="br" rotWithShape="0">
                <a:srgbClr val="808080">
                  <a:alpha val="50000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r>
                <a:rPr lang="fr-FR" sz="16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Equiaxed cells</a:t>
              </a:r>
            </a:p>
          </p:txBody>
        </p:sp>
        <p:sp>
          <p:nvSpPr>
            <p:cNvPr id="148" name="AutoShape 227"/>
            <p:cNvSpPr>
              <a:spLocks noChangeArrowheads="1"/>
            </p:cNvSpPr>
            <p:nvPr/>
          </p:nvSpPr>
          <p:spPr bwMode="auto">
            <a:xfrm>
              <a:off x="2870" y="2664"/>
              <a:ext cx="1769" cy="226"/>
            </a:xfrm>
            <a:prstGeom prst="parallelogram">
              <a:avLst>
                <a:gd name="adj" fmla="val 195686"/>
              </a:avLst>
            </a:prstGeom>
            <a:solidFill>
              <a:srgbClr val="FEA56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sy="50000" kx="-2453608" algn="br" rotWithShape="0">
                <a:srgbClr val="808080">
                  <a:alpha val="50000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/>
              <a:r>
                <a:rPr lang="fr-F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Lamellar</a:t>
              </a:r>
              <a:r>
                <a:rPr lang="fr-FR" sz="16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fr-FR" sz="1600" b="1" dirty="0" err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cells</a:t>
              </a:r>
              <a:endPara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9" name="AutoShape 228"/>
            <p:cNvSpPr>
              <a:spLocks/>
            </p:cNvSpPr>
            <p:nvPr/>
          </p:nvSpPr>
          <p:spPr bwMode="auto">
            <a:xfrm>
              <a:off x="1020" y="2659"/>
              <a:ext cx="136" cy="1497"/>
            </a:xfrm>
            <a:prstGeom prst="leftBracket">
              <a:avLst>
                <a:gd name="adj" fmla="val 91728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150" name="AutoShape 230"/>
            <p:cNvSpPr>
              <a:spLocks noChangeArrowheads="1"/>
            </p:cNvSpPr>
            <p:nvPr/>
          </p:nvSpPr>
          <p:spPr bwMode="auto">
            <a:xfrm>
              <a:off x="703" y="3385"/>
              <a:ext cx="272" cy="91"/>
            </a:xfrm>
            <a:prstGeom prst="rightArrow">
              <a:avLst>
                <a:gd name="adj1" fmla="val 50000"/>
                <a:gd name="adj2" fmla="val 74725"/>
              </a:avLst>
            </a:prstGeom>
            <a:solidFill>
              <a:srgbClr val="FF0000">
                <a:alpha val="66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pic>
          <p:nvPicPr>
            <p:cNvPr id="151" name="Picture 231"/>
            <p:cNvPicPr>
              <a:picLocks noChangeAspect="1" noChangeArrowheads="1"/>
            </p:cNvPicPr>
            <p:nvPr/>
          </p:nvPicPr>
          <p:blipFill>
            <a:blip r:embed="rId4" cstate="print">
              <a:lum bright="-18000" contrast="42000"/>
            </a:blip>
            <a:srcRect/>
            <a:stretch>
              <a:fillRect/>
            </a:stretch>
          </p:blipFill>
          <p:spPr bwMode="auto">
            <a:xfrm>
              <a:off x="2018" y="2976"/>
              <a:ext cx="645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" name="Picture 232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 contrast="24000"/>
            </a:blip>
            <a:srcRect/>
            <a:stretch>
              <a:fillRect/>
            </a:stretch>
          </p:blipFill>
          <p:spPr bwMode="auto">
            <a:xfrm>
              <a:off x="4921" y="2931"/>
              <a:ext cx="703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4" name="Rectangle 114"/>
          <p:cNvSpPr>
            <a:spLocks noChangeArrowheads="1"/>
          </p:cNvSpPr>
          <p:nvPr/>
        </p:nvSpPr>
        <p:spPr bwMode="auto">
          <a:xfrm>
            <a:off x="428596" y="1357298"/>
            <a:ext cx="3500462" cy="257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endParaRPr lang="fr-FR"/>
          </a:p>
        </p:txBody>
      </p:sp>
      <p:pic>
        <p:nvPicPr>
          <p:cNvPr id="30786" name="Picture 66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571472" y="2428868"/>
            <a:ext cx="15827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405317" y="3492507"/>
            <a:ext cx="1098550" cy="1008063"/>
            <a:chOff x="295" y="1979"/>
            <a:chExt cx="692" cy="635"/>
          </a:xfrm>
        </p:grpSpPr>
        <p:sp>
          <p:nvSpPr>
            <p:cNvPr id="30790" name="Line 70"/>
            <p:cNvSpPr>
              <a:spLocks noChangeShapeType="1"/>
            </p:cNvSpPr>
            <p:nvPr/>
          </p:nvSpPr>
          <p:spPr bwMode="auto">
            <a:xfrm>
              <a:off x="307" y="233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0791" name="Rectangle 71"/>
            <p:cNvSpPr>
              <a:spLocks noChangeArrowheads="1"/>
            </p:cNvSpPr>
            <p:nvPr/>
          </p:nvSpPr>
          <p:spPr bwMode="auto">
            <a:xfrm>
              <a:off x="305" y="1979"/>
              <a:ext cx="680" cy="635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0793" name="Oval 73"/>
            <p:cNvSpPr>
              <a:spLocks noChangeAspect="1" noChangeArrowheads="1"/>
            </p:cNvSpPr>
            <p:nvPr/>
          </p:nvSpPr>
          <p:spPr bwMode="auto">
            <a:xfrm>
              <a:off x="295" y="2296"/>
              <a:ext cx="69" cy="69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30794" name="AutoShape 74"/>
            <p:cNvSpPr>
              <a:spLocks noChangeArrowheads="1"/>
            </p:cNvSpPr>
            <p:nvPr/>
          </p:nvSpPr>
          <p:spPr bwMode="auto">
            <a:xfrm>
              <a:off x="469" y="2290"/>
              <a:ext cx="143" cy="73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sp>
        <p:nvSpPr>
          <p:cNvPr id="30795" name="Line 75"/>
          <p:cNvSpPr>
            <a:spLocks noChangeShapeType="1"/>
          </p:cNvSpPr>
          <p:nvPr/>
        </p:nvSpPr>
        <p:spPr bwMode="auto">
          <a:xfrm>
            <a:off x="3929058" y="2500306"/>
            <a:ext cx="428628" cy="1357322"/>
          </a:xfrm>
          <a:prstGeom prst="line">
            <a:avLst/>
          </a:prstGeom>
          <a:noFill/>
          <a:ln w="158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30796" name="Line 76"/>
          <p:cNvSpPr>
            <a:spLocks noChangeShapeType="1"/>
          </p:cNvSpPr>
          <p:nvPr/>
        </p:nvSpPr>
        <p:spPr bwMode="auto">
          <a:xfrm flipV="1">
            <a:off x="3929057" y="4214817"/>
            <a:ext cx="785819" cy="114300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30829" name="Text Box 109"/>
          <p:cNvSpPr txBox="1">
            <a:spLocks noChangeArrowheads="1"/>
          </p:cNvSpPr>
          <p:nvPr/>
        </p:nvSpPr>
        <p:spPr bwMode="auto">
          <a:xfrm>
            <a:off x="2143108" y="214290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Arial" pitchFamily="34" charset="0"/>
              </a:rPr>
              <a:t>TEM sub-structures / EBSD cell </a:t>
            </a:r>
            <a:r>
              <a:rPr lang="en-US" sz="2000" b="1" dirty="0" err="1" smtClean="0">
                <a:latin typeface="Arial" pitchFamily="34" charset="0"/>
              </a:rPr>
              <a:t>misorientations</a:t>
            </a:r>
            <a:endParaRPr lang="en-US" sz="2000" b="1" dirty="0">
              <a:latin typeface="Arial" pitchFamily="34" charset="0"/>
            </a:endParaRPr>
          </a:p>
        </p:txBody>
      </p: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6429388" y="1142984"/>
            <a:ext cx="1511300" cy="647700"/>
            <a:chOff x="2109" y="754"/>
            <a:chExt cx="952" cy="408"/>
          </a:xfrm>
        </p:grpSpPr>
        <p:sp>
          <p:nvSpPr>
            <p:cNvPr id="30851" name="Rectangle 131"/>
            <p:cNvSpPr>
              <a:spLocks noChangeArrowheads="1"/>
            </p:cNvSpPr>
            <p:nvPr/>
          </p:nvSpPr>
          <p:spPr bwMode="auto">
            <a:xfrm>
              <a:off x="2245" y="857"/>
              <a:ext cx="10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100" i="1">
                  <a:solidFill>
                    <a:srgbClr val="000000"/>
                  </a:solidFill>
                </a:rPr>
                <a:t>E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30854" name="Rectangle 134"/>
            <p:cNvSpPr>
              <a:spLocks noChangeArrowheads="1"/>
            </p:cNvSpPr>
            <p:nvPr/>
          </p:nvSpPr>
          <p:spPr bwMode="auto">
            <a:xfrm>
              <a:off x="2381" y="845"/>
              <a:ext cx="63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100">
                  <a:solidFill>
                    <a:srgbClr val="000000"/>
                  </a:solidFill>
                  <a:latin typeface="Symbol" pitchFamily="18" charset="2"/>
                </a:rPr>
                <a:t>= </a:t>
              </a:r>
              <a:r>
                <a:rPr lang="fr-FR" sz="2100">
                  <a:solidFill>
                    <a:srgbClr val="000000"/>
                  </a:solidFill>
                </a:rPr>
                <a:t>f</a:t>
              </a:r>
              <a:r>
                <a:rPr lang="fr-FR" sz="2100">
                  <a:solidFill>
                    <a:srgbClr val="000000"/>
                  </a:solidFill>
                  <a:latin typeface="Symbol" pitchFamily="18" charset="2"/>
                </a:rPr>
                <a:t>(</a:t>
              </a:r>
              <a:r>
                <a:rPr lang="fr-FR" sz="2100" b="1">
                  <a:solidFill>
                    <a:srgbClr val="FF0000"/>
                  </a:solidFill>
                  <a:latin typeface="Symbol" pitchFamily="18" charset="2"/>
                </a:rPr>
                <a:t>Dq/</a:t>
              </a:r>
              <a:r>
                <a:rPr lang="fr-FR" sz="2100" b="1">
                  <a:solidFill>
                    <a:srgbClr val="FF0000"/>
                  </a:solidFill>
                </a:rPr>
                <a:t>d</a:t>
              </a:r>
              <a:r>
                <a:rPr lang="fr-FR" sz="2100">
                  <a:solidFill>
                    <a:srgbClr val="000000"/>
                  </a:solidFill>
                  <a:latin typeface="Symbol" pitchFamily="18" charset="2"/>
                </a:rPr>
                <a:t>)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30855" name="Rectangle 135"/>
            <p:cNvSpPr>
              <a:spLocks noChangeArrowheads="1"/>
            </p:cNvSpPr>
            <p:nvPr/>
          </p:nvSpPr>
          <p:spPr bwMode="auto">
            <a:xfrm>
              <a:off x="2109" y="754"/>
              <a:ext cx="952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sp>
        <p:nvSpPr>
          <p:cNvPr id="30860" name="Text Box 140"/>
          <p:cNvSpPr txBox="1">
            <a:spLocks noChangeArrowheads="1"/>
          </p:cNvSpPr>
          <p:nvPr/>
        </p:nvSpPr>
        <p:spPr bwMode="auto">
          <a:xfrm>
            <a:off x="714348" y="1785926"/>
            <a:ext cx="234711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Equiaxed</a:t>
            </a:r>
            <a:r>
              <a:rPr lang="fr-FR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cells</a:t>
            </a:r>
            <a:r>
              <a:rPr lang="fr-FR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mean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misorientation</a:t>
            </a:r>
            <a:endParaRPr lang="fr-F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Orientation gradient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246"/>
          <p:cNvGrpSpPr>
            <a:grpSpLocks/>
          </p:cNvGrpSpPr>
          <p:nvPr/>
        </p:nvGrpSpPr>
        <p:grpSpPr bwMode="auto">
          <a:xfrm>
            <a:off x="5643570" y="4000504"/>
            <a:ext cx="3024188" cy="1490662"/>
            <a:chOff x="2064" y="3113"/>
            <a:chExt cx="1905" cy="939"/>
          </a:xfrm>
        </p:grpSpPr>
        <p:sp>
          <p:nvSpPr>
            <p:cNvPr id="40" name="Text Box 94"/>
            <p:cNvSpPr txBox="1">
              <a:spLocks noChangeArrowheads="1"/>
            </p:cNvSpPr>
            <p:nvPr/>
          </p:nvSpPr>
          <p:spPr bwMode="auto">
            <a:xfrm>
              <a:off x="2064" y="3475"/>
              <a:ext cx="190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latin typeface="Arial" pitchFamily="34" charset="0"/>
                </a:rPr>
                <a:t>Components of </a:t>
              </a:r>
              <a:r>
                <a:rPr lang="en-US" sz="18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low  Energy</a:t>
              </a:r>
              <a:r>
                <a:rPr lang="en-US" sz="1800" dirty="0">
                  <a:latin typeface="Arial" pitchFamily="34" charset="0"/>
                </a:rPr>
                <a:t> develop during </a:t>
              </a:r>
              <a:r>
                <a:rPr lang="en-US" sz="1800" dirty="0" err="1">
                  <a:latin typeface="Arial" pitchFamily="34" charset="0"/>
                </a:rPr>
                <a:t>recrystallization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41" name="Line 96"/>
            <p:cNvSpPr>
              <a:spLocks noChangeShapeType="1"/>
            </p:cNvSpPr>
            <p:nvPr/>
          </p:nvSpPr>
          <p:spPr bwMode="auto">
            <a:xfrm>
              <a:off x="3016" y="3113"/>
              <a:ext cx="0" cy="36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46" name="Object 228"/>
          <p:cNvGraphicFramePr>
            <a:graphicFrameLocks noChangeAspect="1"/>
          </p:cNvGraphicFramePr>
          <p:nvPr/>
        </p:nvGraphicFramePr>
        <p:xfrm>
          <a:off x="5715008" y="1703391"/>
          <a:ext cx="2879725" cy="2225675"/>
        </p:xfrm>
        <a:graphic>
          <a:graphicData uri="http://schemas.openxmlformats.org/presentationml/2006/ole">
            <p:oleObj spid="_x0000_s20482" name="Graphique" r:id="rId4" imgW="2809935" imgH="1981239" progId="Excel.Sheet.8">
              <p:embed/>
            </p:oleObj>
          </a:graphicData>
        </a:graphic>
      </p:graphicFrame>
      <p:sp>
        <p:nvSpPr>
          <p:cNvPr id="47" name="Rectangle 207"/>
          <p:cNvSpPr>
            <a:spLocks noChangeArrowheads="1"/>
          </p:cNvSpPr>
          <p:nvPr/>
        </p:nvSpPr>
        <p:spPr bwMode="auto">
          <a:xfrm>
            <a:off x="825470" y="4443407"/>
            <a:ext cx="21383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smtClean="0">
                <a:solidFill>
                  <a:srgbClr val="000000"/>
                </a:solidFill>
                <a:latin typeface="Times New Roman" pitchFamily="18" charset="0"/>
              </a:rPr>
              <a:t>Crystallographic orientations </a:t>
            </a:r>
          </a:p>
        </p:txBody>
      </p:sp>
      <p:sp>
        <p:nvSpPr>
          <p:cNvPr id="48" name="Rectangle 208"/>
          <p:cNvSpPr>
            <a:spLocks noChangeArrowheads="1"/>
          </p:cNvSpPr>
          <p:nvPr/>
        </p:nvSpPr>
        <p:spPr bwMode="auto">
          <a:xfrm rot="16200000">
            <a:off x="5280033" y="2406653"/>
            <a:ext cx="12969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 err="1" smtClean="0">
                <a:solidFill>
                  <a:srgbClr val="000000"/>
                </a:solidFill>
                <a:latin typeface="Times New Roman" pitchFamily="18" charset="0"/>
              </a:rPr>
              <a:t>Energy</a:t>
            </a:r>
            <a:r>
              <a:rPr lang="fr-FR" sz="1200" b="1" dirty="0" smtClean="0">
                <a:solidFill>
                  <a:srgbClr val="000000"/>
                </a:solidFill>
                <a:latin typeface="Times New Roman" pitchFamily="18" charset="0"/>
              </a:rPr>
              <a:t> (J/mol) </a:t>
            </a:r>
          </a:p>
        </p:txBody>
      </p:sp>
      <p:sp>
        <p:nvSpPr>
          <p:cNvPr id="49" name="Oval 241"/>
          <p:cNvSpPr>
            <a:spLocks noChangeAspect="1" noChangeArrowheads="1"/>
          </p:cNvSpPr>
          <p:nvPr/>
        </p:nvSpPr>
        <p:spPr bwMode="auto">
          <a:xfrm>
            <a:off x="6716720" y="2547941"/>
            <a:ext cx="96838" cy="96838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" name="Oval 114"/>
          <p:cNvSpPr>
            <a:spLocks noChangeArrowheads="1"/>
          </p:cNvSpPr>
          <p:nvPr/>
        </p:nvSpPr>
        <p:spPr bwMode="auto">
          <a:xfrm>
            <a:off x="4286248" y="3851283"/>
            <a:ext cx="372004" cy="390525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" name="Oval 242"/>
          <p:cNvSpPr>
            <a:spLocks noChangeArrowheads="1"/>
          </p:cNvSpPr>
          <p:nvPr/>
        </p:nvSpPr>
        <p:spPr bwMode="auto">
          <a:xfrm>
            <a:off x="6572264" y="2417771"/>
            <a:ext cx="372004" cy="390525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" name="AutoShape 247"/>
          <p:cNvSpPr>
            <a:spLocks noChangeArrowheads="1"/>
          </p:cNvSpPr>
          <p:nvPr/>
        </p:nvSpPr>
        <p:spPr bwMode="auto">
          <a:xfrm>
            <a:off x="7740658" y="2206629"/>
            <a:ext cx="179387" cy="106362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500306"/>
            <a:ext cx="1714512" cy="128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ZoneTexte 78"/>
          <p:cNvSpPr txBox="1"/>
          <p:nvPr/>
        </p:nvSpPr>
        <p:spPr>
          <a:xfrm>
            <a:off x="2571736" y="2643182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0.4°/µm</a:t>
            </a:r>
            <a:endParaRPr lang="fr-FR" sz="1400" dirty="0"/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1357290" y="1285860"/>
            <a:ext cx="1727200" cy="36671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>
                <a:latin typeface="Arial" pitchFamily="34" charset="0"/>
              </a:rPr>
              <a:t>{111}&lt;110&gt;</a:t>
            </a:r>
          </a:p>
        </p:txBody>
      </p:sp>
      <p:sp>
        <p:nvSpPr>
          <p:cNvPr id="42" name="Rectangle 114"/>
          <p:cNvSpPr>
            <a:spLocks noChangeArrowheads="1"/>
          </p:cNvSpPr>
          <p:nvPr/>
        </p:nvSpPr>
        <p:spPr bwMode="auto">
          <a:xfrm>
            <a:off x="428596" y="4143379"/>
            <a:ext cx="3500462" cy="26558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44" name="Line 75"/>
          <p:cNvSpPr>
            <a:spLocks noChangeShapeType="1"/>
          </p:cNvSpPr>
          <p:nvPr/>
        </p:nvSpPr>
        <p:spPr bwMode="auto">
          <a:xfrm>
            <a:off x="2916238" y="6430982"/>
            <a:ext cx="719137" cy="71438"/>
          </a:xfrm>
          <a:prstGeom prst="line">
            <a:avLst/>
          </a:prstGeom>
          <a:noFill/>
          <a:ln w="1587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45" name="Text Box 140"/>
          <p:cNvSpPr txBox="1">
            <a:spLocks noChangeArrowheads="1"/>
          </p:cNvSpPr>
          <p:nvPr/>
        </p:nvSpPr>
        <p:spPr bwMode="auto">
          <a:xfrm>
            <a:off x="714348" y="4572008"/>
            <a:ext cx="24016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Lamellar</a:t>
            </a:r>
            <a:r>
              <a:rPr lang="fr-FR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cells</a:t>
            </a:r>
            <a:r>
              <a:rPr lang="fr-FR" sz="1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7°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mean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misorientation</a:t>
            </a:r>
            <a:endParaRPr lang="fr-F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No orientation gradient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1357290" y="4071942"/>
            <a:ext cx="1727200" cy="3667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>
                <a:latin typeface="Arial" pitchFamily="34" charset="0"/>
              </a:rPr>
              <a:t>{111}&lt;</a:t>
            </a:r>
            <a:r>
              <a:rPr lang="fr-FR" sz="1800" dirty="0" smtClean="0">
                <a:latin typeface="Arial" pitchFamily="34" charset="0"/>
              </a:rPr>
              <a:t>112&gt;</a:t>
            </a:r>
            <a:endParaRPr lang="fr-FR" sz="1800" dirty="0">
              <a:latin typeface="Arial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16" y="5357826"/>
            <a:ext cx="1571604" cy="11826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grpSp>
        <p:nvGrpSpPr>
          <p:cNvPr id="77" name="Groupe 76"/>
          <p:cNvGrpSpPr/>
          <p:nvPr/>
        </p:nvGrpSpPr>
        <p:grpSpPr>
          <a:xfrm>
            <a:off x="412734" y="5214950"/>
            <a:ext cx="1873250" cy="1584325"/>
            <a:chOff x="2124075" y="5084763"/>
            <a:chExt cx="1873250" cy="1584325"/>
          </a:xfrm>
          <a:noFill/>
        </p:grpSpPr>
        <p:pic>
          <p:nvPicPr>
            <p:cNvPr id="30788" name="Picture 68"/>
            <p:cNvPicPr>
              <a:picLocks noChangeAspect="1" noChangeArrowheads="1"/>
            </p:cNvPicPr>
            <p:nvPr/>
          </p:nvPicPr>
          <p:blipFill>
            <a:blip r:embed="rId7" cstate="print">
              <a:lum bright="-12000" contrast="18000"/>
            </a:blip>
            <a:srcRect/>
            <a:stretch>
              <a:fillRect/>
            </a:stretch>
          </p:blipFill>
          <p:spPr bwMode="auto">
            <a:xfrm>
              <a:off x="2197100" y="5229225"/>
              <a:ext cx="1727200" cy="13731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835" name="Rectangle 115"/>
            <p:cNvSpPr>
              <a:spLocks noChangeArrowheads="1"/>
            </p:cNvSpPr>
            <p:nvPr/>
          </p:nvSpPr>
          <p:spPr bwMode="auto">
            <a:xfrm>
              <a:off x="2124075" y="5084763"/>
              <a:ext cx="1873250" cy="158432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sp>
        <p:nvSpPr>
          <p:cNvPr id="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1F50CC7B-1206-472E-A327-490232FE63FD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FF0E7-8A4A-4BCB-9AAD-C8AC9FE1CB8E}" type="slidenum">
              <a:rPr lang="fr-FR" smtClean="0"/>
              <a:pPr/>
              <a:t>6</a:t>
            </a:fld>
            <a:endParaRPr lang="fr-FR" b="0" dirty="0"/>
          </a:p>
        </p:txBody>
      </p:sp>
      <p:grpSp>
        <p:nvGrpSpPr>
          <p:cNvPr id="2" name="Group 728"/>
          <p:cNvGrpSpPr>
            <a:grpSpLocks/>
          </p:cNvGrpSpPr>
          <p:nvPr/>
        </p:nvGrpSpPr>
        <p:grpSpPr bwMode="auto">
          <a:xfrm>
            <a:off x="6659563" y="2245795"/>
            <a:ext cx="2159000" cy="1836737"/>
            <a:chOff x="2306" y="4598"/>
            <a:chExt cx="3400" cy="2891"/>
          </a:xfrm>
        </p:grpSpPr>
        <p:pic>
          <p:nvPicPr>
            <p:cNvPr id="60121" name="Picture 729" descr="film1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6" y="4598"/>
              <a:ext cx="3400" cy="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30"/>
            <p:cNvGrpSpPr>
              <a:grpSpLocks/>
            </p:cNvGrpSpPr>
            <p:nvPr/>
          </p:nvGrpSpPr>
          <p:grpSpPr bwMode="auto">
            <a:xfrm>
              <a:off x="4300" y="5278"/>
              <a:ext cx="654" cy="1922"/>
              <a:chOff x="4300" y="5278"/>
              <a:chExt cx="654" cy="1922"/>
            </a:xfrm>
          </p:grpSpPr>
          <p:sp>
            <p:nvSpPr>
              <p:cNvPr id="60123" name="Line 731"/>
              <p:cNvSpPr>
                <a:spLocks noChangeAspect="1" noChangeShapeType="1"/>
              </p:cNvSpPr>
              <p:nvPr/>
            </p:nvSpPr>
            <p:spPr bwMode="auto">
              <a:xfrm>
                <a:off x="4456" y="6211"/>
                <a:ext cx="347" cy="172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24" name="Line 732"/>
              <p:cNvSpPr>
                <a:spLocks noChangeAspect="1" noChangeShapeType="1"/>
              </p:cNvSpPr>
              <p:nvPr/>
            </p:nvSpPr>
            <p:spPr bwMode="auto">
              <a:xfrm>
                <a:off x="4609" y="5278"/>
                <a:ext cx="345" cy="172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25" name="Line 733"/>
              <p:cNvSpPr>
                <a:spLocks noChangeAspect="1" noChangeShapeType="1"/>
              </p:cNvSpPr>
              <p:nvPr/>
            </p:nvSpPr>
            <p:spPr bwMode="auto">
              <a:xfrm>
                <a:off x="4300" y="7027"/>
                <a:ext cx="346" cy="173"/>
              </a:xfrm>
              <a:prstGeom prst="line">
                <a:avLst/>
              </a:prstGeom>
              <a:noFill/>
              <a:ln w="28575">
                <a:solidFill>
                  <a:srgbClr val="333333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4" name="Group 735"/>
          <p:cNvGrpSpPr>
            <a:grpSpLocks/>
          </p:cNvGrpSpPr>
          <p:nvPr/>
        </p:nvGrpSpPr>
        <p:grpSpPr bwMode="auto">
          <a:xfrm>
            <a:off x="357158" y="3643314"/>
            <a:ext cx="911225" cy="671512"/>
            <a:chOff x="5638" y="3514"/>
            <a:chExt cx="1539" cy="1134"/>
          </a:xfrm>
        </p:grpSpPr>
        <p:sp>
          <p:nvSpPr>
            <p:cNvPr id="60128" name="Line 736"/>
            <p:cNvSpPr>
              <a:spLocks noChangeShapeType="1"/>
            </p:cNvSpPr>
            <p:nvPr/>
          </p:nvSpPr>
          <p:spPr bwMode="auto">
            <a:xfrm>
              <a:off x="5917" y="4477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29" name="Line 737"/>
            <p:cNvSpPr>
              <a:spLocks noChangeShapeType="1"/>
            </p:cNvSpPr>
            <p:nvPr/>
          </p:nvSpPr>
          <p:spPr bwMode="auto">
            <a:xfrm flipV="1">
              <a:off x="5917" y="3793"/>
              <a:ext cx="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30" name="Text Box 738"/>
            <p:cNvSpPr txBox="1">
              <a:spLocks noChangeArrowheads="1"/>
            </p:cNvSpPr>
            <p:nvPr/>
          </p:nvSpPr>
          <p:spPr bwMode="auto">
            <a:xfrm>
              <a:off x="6484" y="4297"/>
              <a:ext cx="693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>
                  <a:latin typeface="Arial" pitchFamily="34" charset="0"/>
                </a:rPr>
                <a:t>DL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60131" name="Text Box 739"/>
            <p:cNvSpPr txBox="1">
              <a:spLocks noChangeArrowheads="1"/>
            </p:cNvSpPr>
            <p:nvPr/>
          </p:nvSpPr>
          <p:spPr bwMode="auto">
            <a:xfrm>
              <a:off x="5638" y="3514"/>
              <a:ext cx="63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>
                  <a:latin typeface="Arial" pitchFamily="34" charset="0"/>
                </a:rPr>
                <a:t>DT</a:t>
              </a:r>
              <a:endParaRPr lang="fr-FR" sz="1800">
                <a:latin typeface="Arial" pitchFamily="34" charset="0"/>
              </a:endParaRPr>
            </a:p>
          </p:txBody>
        </p:sp>
      </p:grpSp>
      <p:grpSp>
        <p:nvGrpSpPr>
          <p:cNvPr id="5" name="Group 740"/>
          <p:cNvGrpSpPr>
            <a:grpSpLocks noChangeAspect="1"/>
          </p:cNvGrpSpPr>
          <p:nvPr/>
        </p:nvGrpSpPr>
        <p:grpSpPr bwMode="auto">
          <a:xfrm>
            <a:off x="649258" y="2333626"/>
            <a:ext cx="2122487" cy="1811338"/>
            <a:chOff x="1892" y="1417"/>
            <a:chExt cx="5034" cy="4295"/>
          </a:xfrm>
        </p:grpSpPr>
        <p:grpSp>
          <p:nvGrpSpPr>
            <p:cNvPr id="6" name="Group 741"/>
            <p:cNvGrpSpPr>
              <a:grpSpLocks noChangeAspect="1"/>
            </p:cNvGrpSpPr>
            <p:nvPr/>
          </p:nvGrpSpPr>
          <p:grpSpPr bwMode="auto">
            <a:xfrm>
              <a:off x="5641" y="3439"/>
              <a:ext cx="1260" cy="1040"/>
              <a:chOff x="877" y="4122"/>
              <a:chExt cx="1260" cy="1040"/>
            </a:xfrm>
          </p:grpSpPr>
          <p:sp>
            <p:nvSpPr>
              <p:cNvPr id="60134" name="Line 742"/>
              <p:cNvSpPr>
                <a:spLocks noChangeAspect="1" noChangeShapeType="1"/>
              </p:cNvSpPr>
              <p:nvPr/>
            </p:nvSpPr>
            <p:spPr bwMode="auto">
              <a:xfrm>
                <a:off x="1056" y="4914"/>
                <a:ext cx="43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35" name="Line 743"/>
              <p:cNvSpPr>
                <a:spLocks noChangeAspect="1" noChangeShapeType="1"/>
              </p:cNvSpPr>
              <p:nvPr/>
            </p:nvSpPr>
            <p:spPr bwMode="auto">
              <a:xfrm flipV="1">
                <a:off x="1056" y="4476"/>
                <a:ext cx="0" cy="4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136" name="Text Box 744"/>
              <p:cNvSpPr txBox="1">
                <a:spLocks noChangeAspect="1" noChangeArrowheads="1"/>
              </p:cNvSpPr>
              <p:nvPr/>
            </p:nvSpPr>
            <p:spPr bwMode="auto">
              <a:xfrm>
                <a:off x="1418" y="4798"/>
                <a:ext cx="719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800">
                    <a:latin typeface="Arial" pitchFamily="34" charset="0"/>
                  </a:rPr>
                  <a:t>D</a:t>
                </a:r>
                <a:r>
                  <a:rPr lang="fr-FR" sz="1000">
                    <a:latin typeface="Arial" pitchFamily="34" charset="0"/>
                  </a:rPr>
                  <a:t>L</a:t>
                </a:r>
                <a:endParaRPr lang="fr-FR" sz="1800">
                  <a:latin typeface="Arial" pitchFamily="34" charset="0"/>
                </a:endParaRPr>
              </a:p>
            </p:txBody>
          </p:sp>
          <p:sp>
            <p:nvSpPr>
              <p:cNvPr id="60137" name="Text Box 745"/>
              <p:cNvSpPr txBox="1">
                <a:spLocks noChangeAspect="1" noChangeArrowheads="1"/>
              </p:cNvSpPr>
              <p:nvPr/>
            </p:nvSpPr>
            <p:spPr bwMode="auto">
              <a:xfrm>
                <a:off x="877" y="4122"/>
                <a:ext cx="72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1000">
                    <a:latin typeface="Arial" pitchFamily="34" charset="0"/>
                  </a:rPr>
                  <a:t>DT</a:t>
                </a:r>
                <a:endParaRPr lang="fr-FR" sz="1800">
                  <a:latin typeface="Arial" pitchFamily="34" charset="0"/>
                </a:endParaRPr>
              </a:p>
            </p:txBody>
          </p:sp>
        </p:grpSp>
        <p:pic>
          <p:nvPicPr>
            <p:cNvPr id="60138" name="Picture 7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2" y="1417"/>
              <a:ext cx="5034" cy="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139" name="Freeform 747"/>
            <p:cNvSpPr>
              <a:spLocks noChangeAspect="1"/>
            </p:cNvSpPr>
            <p:nvPr/>
          </p:nvSpPr>
          <p:spPr bwMode="auto">
            <a:xfrm>
              <a:off x="4891" y="1435"/>
              <a:ext cx="679" cy="937"/>
            </a:xfrm>
            <a:custGeom>
              <a:avLst/>
              <a:gdLst/>
              <a:ahLst/>
              <a:cxnLst>
                <a:cxn ang="0">
                  <a:pos x="0" y="937"/>
                </a:cxn>
                <a:cxn ang="0">
                  <a:pos x="122" y="883"/>
                </a:cxn>
                <a:cxn ang="0">
                  <a:pos x="149" y="842"/>
                </a:cxn>
                <a:cxn ang="0">
                  <a:pos x="190" y="815"/>
                </a:cxn>
                <a:cxn ang="0">
                  <a:pos x="203" y="774"/>
                </a:cxn>
                <a:cxn ang="0">
                  <a:pos x="231" y="747"/>
                </a:cxn>
                <a:cxn ang="0">
                  <a:pos x="326" y="638"/>
                </a:cxn>
                <a:cxn ang="0">
                  <a:pos x="394" y="530"/>
                </a:cxn>
                <a:cxn ang="0">
                  <a:pos x="448" y="462"/>
                </a:cxn>
                <a:cxn ang="0">
                  <a:pos x="462" y="421"/>
                </a:cxn>
                <a:cxn ang="0">
                  <a:pos x="543" y="312"/>
                </a:cxn>
                <a:cxn ang="0">
                  <a:pos x="570" y="231"/>
                </a:cxn>
                <a:cxn ang="0">
                  <a:pos x="597" y="190"/>
                </a:cxn>
                <a:cxn ang="0">
                  <a:pos x="652" y="68"/>
                </a:cxn>
                <a:cxn ang="0">
                  <a:pos x="679" y="0"/>
                </a:cxn>
              </a:cxnLst>
              <a:rect l="0" t="0" r="r" b="b"/>
              <a:pathLst>
                <a:path w="679" h="937">
                  <a:moveTo>
                    <a:pt x="0" y="937"/>
                  </a:moveTo>
                  <a:cubicBezTo>
                    <a:pt x="97" y="905"/>
                    <a:pt x="57" y="926"/>
                    <a:pt x="122" y="883"/>
                  </a:cubicBezTo>
                  <a:cubicBezTo>
                    <a:pt x="131" y="869"/>
                    <a:pt x="137" y="854"/>
                    <a:pt x="149" y="842"/>
                  </a:cubicBezTo>
                  <a:cubicBezTo>
                    <a:pt x="161" y="830"/>
                    <a:pt x="180" y="828"/>
                    <a:pt x="190" y="815"/>
                  </a:cubicBezTo>
                  <a:cubicBezTo>
                    <a:pt x="199" y="804"/>
                    <a:pt x="196" y="786"/>
                    <a:pt x="203" y="774"/>
                  </a:cubicBezTo>
                  <a:cubicBezTo>
                    <a:pt x="210" y="763"/>
                    <a:pt x="223" y="757"/>
                    <a:pt x="231" y="747"/>
                  </a:cubicBezTo>
                  <a:cubicBezTo>
                    <a:pt x="312" y="640"/>
                    <a:pt x="249" y="691"/>
                    <a:pt x="326" y="638"/>
                  </a:cubicBezTo>
                  <a:cubicBezTo>
                    <a:pt x="341" y="592"/>
                    <a:pt x="359" y="564"/>
                    <a:pt x="394" y="530"/>
                  </a:cubicBezTo>
                  <a:cubicBezTo>
                    <a:pt x="426" y="429"/>
                    <a:pt x="379" y="547"/>
                    <a:pt x="448" y="462"/>
                  </a:cubicBezTo>
                  <a:cubicBezTo>
                    <a:pt x="457" y="451"/>
                    <a:pt x="455" y="434"/>
                    <a:pt x="462" y="421"/>
                  </a:cubicBezTo>
                  <a:cubicBezTo>
                    <a:pt x="499" y="354"/>
                    <a:pt x="503" y="354"/>
                    <a:pt x="543" y="312"/>
                  </a:cubicBezTo>
                  <a:cubicBezTo>
                    <a:pt x="552" y="285"/>
                    <a:pt x="558" y="257"/>
                    <a:pt x="570" y="231"/>
                  </a:cubicBezTo>
                  <a:cubicBezTo>
                    <a:pt x="577" y="216"/>
                    <a:pt x="590" y="205"/>
                    <a:pt x="597" y="190"/>
                  </a:cubicBezTo>
                  <a:cubicBezTo>
                    <a:pt x="663" y="45"/>
                    <a:pt x="591" y="161"/>
                    <a:pt x="652" y="68"/>
                  </a:cubicBezTo>
                  <a:cubicBezTo>
                    <a:pt x="668" y="17"/>
                    <a:pt x="658" y="40"/>
                    <a:pt x="679" y="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40" name="Freeform 748"/>
            <p:cNvSpPr>
              <a:spLocks noChangeAspect="1"/>
            </p:cNvSpPr>
            <p:nvPr/>
          </p:nvSpPr>
          <p:spPr bwMode="auto">
            <a:xfrm>
              <a:off x="4447" y="5245"/>
              <a:ext cx="80" cy="4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0" y="240"/>
                </a:cxn>
                <a:cxn ang="0">
                  <a:pos x="20" y="340"/>
                </a:cxn>
                <a:cxn ang="0">
                  <a:pos x="0" y="400"/>
                </a:cxn>
              </a:cxnLst>
              <a:rect l="0" t="0" r="r" b="b"/>
              <a:pathLst>
                <a:path w="80" h="400">
                  <a:moveTo>
                    <a:pt x="80" y="0"/>
                  </a:moveTo>
                  <a:cubicBezTo>
                    <a:pt x="73" y="78"/>
                    <a:pt x="73" y="164"/>
                    <a:pt x="50" y="240"/>
                  </a:cubicBezTo>
                  <a:cubicBezTo>
                    <a:pt x="40" y="273"/>
                    <a:pt x="30" y="307"/>
                    <a:pt x="20" y="340"/>
                  </a:cubicBezTo>
                  <a:cubicBezTo>
                    <a:pt x="14" y="360"/>
                    <a:pt x="0" y="400"/>
                    <a:pt x="0" y="40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41" name="Freeform 749"/>
            <p:cNvSpPr>
              <a:spLocks noChangeAspect="1"/>
            </p:cNvSpPr>
            <p:nvPr/>
          </p:nvSpPr>
          <p:spPr bwMode="auto">
            <a:xfrm>
              <a:off x="4452" y="2375"/>
              <a:ext cx="725" cy="2900"/>
            </a:xfrm>
            <a:custGeom>
              <a:avLst/>
              <a:gdLst/>
              <a:ahLst/>
              <a:cxnLst>
                <a:cxn ang="0">
                  <a:pos x="455" y="0"/>
                </a:cxn>
                <a:cxn ang="0">
                  <a:pos x="515" y="120"/>
                </a:cxn>
                <a:cxn ang="0">
                  <a:pos x="545" y="210"/>
                </a:cxn>
                <a:cxn ang="0">
                  <a:pos x="565" y="240"/>
                </a:cxn>
                <a:cxn ang="0">
                  <a:pos x="585" y="300"/>
                </a:cxn>
                <a:cxn ang="0">
                  <a:pos x="605" y="410"/>
                </a:cxn>
                <a:cxn ang="0">
                  <a:pos x="625" y="470"/>
                </a:cxn>
                <a:cxn ang="0">
                  <a:pos x="705" y="830"/>
                </a:cxn>
                <a:cxn ang="0">
                  <a:pos x="665" y="1310"/>
                </a:cxn>
                <a:cxn ang="0">
                  <a:pos x="615" y="1470"/>
                </a:cxn>
                <a:cxn ang="0">
                  <a:pos x="415" y="1800"/>
                </a:cxn>
                <a:cxn ang="0">
                  <a:pos x="225" y="1930"/>
                </a:cxn>
                <a:cxn ang="0">
                  <a:pos x="165" y="1970"/>
                </a:cxn>
                <a:cxn ang="0">
                  <a:pos x="105" y="1990"/>
                </a:cxn>
                <a:cxn ang="0">
                  <a:pos x="45" y="2140"/>
                </a:cxn>
                <a:cxn ang="0">
                  <a:pos x="35" y="2170"/>
                </a:cxn>
                <a:cxn ang="0">
                  <a:pos x="25" y="2200"/>
                </a:cxn>
                <a:cxn ang="0">
                  <a:pos x="45" y="2630"/>
                </a:cxn>
                <a:cxn ang="0">
                  <a:pos x="65" y="2900"/>
                </a:cxn>
              </a:cxnLst>
              <a:rect l="0" t="0" r="r" b="b"/>
              <a:pathLst>
                <a:path w="725" h="2900">
                  <a:moveTo>
                    <a:pt x="455" y="0"/>
                  </a:moveTo>
                  <a:cubicBezTo>
                    <a:pt x="469" y="43"/>
                    <a:pt x="497" y="79"/>
                    <a:pt x="515" y="120"/>
                  </a:cubicBezTo>
                  <a:cubicBezTo>
                    <a:pt x="515" y="120"/>
                    <a:pt x="540" y="195"/>
                    <a:pt x="545" y="210"/>
                  </a:cubicBezTo>
                  <a:cubicBezTo>
                    <a:pt x="549" y="221"/>
                    <a:pt x="560" y="229"/>
                    <a:pt x="565" y="240"/>
                  </a:cubicBezTo>
                  <a:cubicBezTo>
                    <a:pt x="574" y="259"/>
                    <a:pt x="578" y="280"/>
                    <a:pt x="585" y="300"/>
                  </a:cubicBezTo>
                  <a:cubicBezTo>
                    <a:pt x="597" y="335"/>
                    <a:pt x="595" y="374"/>
                    <a:pt x="605" y="410"/>
                  </a:cubicBezTo>
                  <a:cubicBezTo>
                    <a:pt x="611" y="430"/>
                    <a:pt x="625" y="470"/>
                    <a:pt x="625" y="470"/>
                  </a:cubicBezTo>
                  <a:cubicBezTo>
                    <a:pt x="638" y="591"/>
                    <a:pt x="666" y="714"/>
                    <a:pt x="705" y="830"/>
                  </a:cubicBezTo>
                  <a:cubicBezTo>
                    <a:pt x="725" y="987"/>
                    <a:pt x="699" y="1155"/>
                    <a:pt x="665" y="1310"/>
                  </a:cubicBezTo>
                  <a:cubicBezTo>
                    <a:pt x="655" y="1357"/>
                    <a:pt x="642" y="1429"/>
                    <a:pt x="615" y="1470"/>
                  </a:cubicBezTo>
                  <a:cubicBezTo>
                    <a:pt x="543" y="1578"/>
                    <a:pt x="477" y="1688"/>
                    <a:pt x="415" y="1800"/>
                  </a:cubicBezTo>
                  <a:cubicBezTo>
                    <a:pt x="371" y="1878"/>
                    <a:pt x="308" y="1902"/>
                    <a:pt x="225" y="1930"/>
                  </a:cubicBezTo>
                  <a:cubicBezTo>
                    <a:pt x="202" y="1938"/>
                    <a:pt x="185" y="1957"/>
                    <a:pt x="165" y="1970"/>
                  </a:cubicBezTo>
                  <a:cubicBezTo>
                    <a:pt x="147" y="1982"/>
                    <a:pt x="105" y="1990"/>
                    <a:pt x="105" y="1990"/>
                  </a:cubicBezTo>
                  <a:cubicBezTo>
                    <a:pt x="75" y="2036"/>
                    <a:pt x="62" y="2088"/>
                    <a:pt x="45" y="2140"/>
                  </a:cubicBezTo>
                  <a:cubicBezTo>
                    <a:pt x="42" y="2150"/>
                    <a:pt x="38" y="2160"/>
                    <a:pt x="35" y="2170"/>
                  </a:cubicBezTo>
                  <a:cubicBezTo>
                    <a:pt x="32" y="2180"/>
                    <a:pt x="25" y="2200"/>
                    <a:pt x="25" y="2200"/>
                  </a:cubicBezTo>
                  <a:cubicBezTo>
                    <a:pt x="8" y="2339"/>
                    <a:pt x="0" y="2495"/>
                    <a:pt x="45" y="2630"/>
                  </a:cubicBezTo>
                  <a:cubicBezTo>
                    <a:pt x="51" y="2720"/>
                    <a:pt x="65" y="2810"/>
                    <a:pt x="65" y="290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581"/>
          <p:cNvGrpSpPr>
            <a:grpSpLocks/>
          </p:cNvGrpSpPr>
          <p:nvPr/>
        </p:nvGrpSpPr>
        <p:grpSpPr bwMode="auto">
          <a:xfrm>
            <a:off x="3789354" y="1860563"/>
            <a:ext cx="1477962" cy="1374775"/>
            <a:chOff x="1519" y="1842"/>
            <a:chExt cx="931" cy="866"/>
          </a:xfrm>
        </p:grpSpPr>
        <p:pic>
          <p:nvPicPr>
            <p:cNvPr id="59974" name="Picture 582" descr="40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1" y="1842"/>
              <a:ext cx="929" cy="86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59975" name="Oval 583"/>
            <p:cNvSpPr>
              <a:spLocks noChangeAspect="1" noChangeArrowheads="1"/>
            </p:cNvSpPr>
            <p:nvPr/>
          </p:nvSpPr>
          <p:spPr bwMode="auto">
            <a:xfrm>
              <a:off x="1519" y="2288"/>
              <a:ext cx="69" cy="69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  <p:sp>
          <p:nvSpPr>
            <p:cNvPr id="59976" name="AutoShape 584"/>
            <p:cNvSpPr>
              <a:spLocks noChangeArrowheads="1"/>
            </p:cNvSpPr>
            <p:nvPr/>
          </p:nvSpPr>
          <p:spPr bwMode="auto">
            <a:xfrm>
              <a:off x="1703" y="2284"/>
              <a:ext cx="143" cy="73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grpSp>
        <p:nvGrpSpPr>
          <p:cNvPr id="8" name="Group 586"/>
          <p:cNvGrpSpPr>
            <a:grpSpLocks/>
          </p:cNvGrpSpPr>
          <p:nvPr/>
        </p:nvGrpSpPr>
        <p:grpSpPr bwMode="auto">
          <a:xfrm>
            <a:off x="4078279" y="3660788"/>
            <a:ext cx="1279525" cy="957262"/>
            <a:chOff x="3001" y="3757"/>
            <a:chExt cx="2016" cy="1508"/>
          </a:xfrm>
        </p:grpSpPr>
        <p:sp>
          <p:nvSpPr>
            <p:cNvPr id="59979" name="Text Box 587"/>
            <p:cNvSpPr txBox="1">
              <a:spLocks noChangeArrowheads="1"/>
            </p:cNvSpPr>
            <p:nvPr/>
          </p:nvSpPr>
          <p:spPr bwMode="auto">
            <a:xfrm>
              <a:off x="4477" y="3757"/>
              <a:ext cx="540" cy="4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/>
                <a:t>φ</a:t>
              </a:r>
              <a:r>
                <a:rPr lang="fr-FR" sz="1000" baseline="-25000"/>
                <a:t>1</a:t>
              </a:r>
              <a:endParaRPr lang="fr-FR"/>
            </a:p>
          </p:txBody>
        </p:sp>
        <p:grpSp>
          <p:nvGrpSpPr>
            <p:cNvPr id="9" name="Group 588"/>
            <p:cNvGrpSpPr>
              <a:grpSpLocks/>
            </p:cNvGrpSpPr>
            <p:nvPr/>
          </p:nvGrpSpPr>
          <p:grpSpPr bwMode="auto">
            <a:xfrm>
              <a:off x="3001" y="3971"/>
              <a:ext cx="1392" cy="1294"/>
              <a:chOff x="3001" y="3971"/>
              <a:chExt cx="1392" cy="1294"/>
            </a:xfrm>
          </p:grpSpPr>
          <p:grpSp>
            <p:nvGrpSpPr>
              <p:cNvPr id="10" name="Group 589"/>
              <p:cNvGrpSpPr>
                <a:grpSpLocks/>
              </p:cNvGrpSpPr>
              <p:nvPr/>
            </p:nvGrpSpPr>
            <p:grpSpPr bwMode="auto">
              <a:xfrm>
                <a:off x="3217" y="3971"/>
                <a:ext cx="1176" cy="849"/>
                <a:chOff x="3217" y="3971"/>
                <a:chExt cx="1176" cy="849"/>
              </a:xfrm>
            </p:grpSpPr>
            <p:sp>
              <p:nvSpPr>
                <p:cNvPr id="59982" name="Line 590"/>
                <p:cNvSpPr>
                  <a:spLocks noChangeAspect="1" noChangeShapeType="1"/>
                </p:cNvSpPr>
                <p:nvPr/>
              </p:nvSpPr>
              <p:spPr bwMode="auto">
                <a:xfrm>
                  <a:off x="3217" y="3971"/>
                  <a:ext cx="11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983" name="Line 591"/>
                <p:cNvSpPr>
                  <a:spLocks noChangeAspect="1" noChangeShapeType="1"/>
                </p:cNvSpPr>
                <p:nvPr/>
              </p:nvSpPr>
              <p:spPr bwMode="auto">
                <a:xfrm>
                  <a:off x="3217" y="3971"/>
                  <a:ext cx="0" cy="84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9984" name="Text Box 592"/>
              <p:cNvSpPr txBox="1">
                <a:spLocks noChangeArrowheads="1"/>
              </p:cNvSpPr>
              <p:nvPr/>
            </p:nvSpPr>
            <p:spPr bwMode="auto">
              <a:xfrm>
                <a:off x="3001" y="4905"/>
                <a:ext cx="441" cy="3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 sz="1000"/>
                  <a:t>Φ</a:t>
                </a:r>
                <a:endParaRPr lang="fr-FR"/>
              </a:p>
            </p:txBody>
          </p:sp>
        </p:grpSp>
      </p:grpSp>
      <p:pic>
        <p:nvPicPr>
          <p:cNvPr id="59985" name="Picture 5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8629" y="3910025"/>
            <a:ext cx="1323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86" name="Text Box 594"/>
          <p:cNvSpPr txBox="1">
            <a:spLocks noChangeArrowheads="1"/>
          </p:cNvSpPr>
          <p:nvPr/>
        </p:nvSpPr>
        <p:spPr bwMode="auto">
          <a:xfrm>
            <a:off x="4583104" y="4021150"/>
            <a:ext cx="1103322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000" b="1" dirty="0">
                <a:solidFill>
                  <a:srgbClr val="008000"/>
                </a:solidFill>
              </a:rPr>
              <a:t>{111}&lt;110&gt;</a:t>
            </a:r>
          </a:p>
        </p:txBody>
      </p:sp>
      <p:sp>
        <p:nvSpPr>
          <p:cNvPr id="59987" name="Line 595"/>
          <p:cNvSpPr>
            <a:spLocks noChangeShapeType="1"/>
          </p:cNvSpPr>
          <p:nvPr/>
        </p:nvSpPr>
        <p:spPr bwMode="auto">
          <a:xfrm flipH="1">
            <a:off x="4438641" y="4237050"/>
            <a:ext cx="360363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59988" name="Oval 596"/>
          <p:cNvSpPr>
            <a:spLocks noChangeAspect="1" noChangeArrowheads="1"/>
          </p:cNvSpPr>
          <p:nvPr/>
        </p:nvSpPr>
        <p:spPr bwMode="auto">
          <a:xfrm>
            <a:off x="4325929" y="4602175"/>
            <a:ext cx="109537" cy="109538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59989" name="Line 597"/>
          <p:cNvSpPr>
            <a:spLocks noChangeShapeType="1"/>
          </p:cNvSpPr>
          <p:nvPr/>
        </p:nvSpPr>
        <p:spPr bwMode="auto">
          <a:xfrm flipV="1">
            <a:off x="3000364" y="2643182"/>
            <a:ext cx="642942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59990" name="Line 598"/>
          <p:cNvSpPr>
            <a:spLocks noChangeShapeType="1"/>
          </p:cNvSpPr>
          <p:nvPr/>
        </p:nvSpPr>
        <p:spPr bwMode="auto">
          <a:xfrm flipH="1" flipV="1">
            <a:off x="4500561" y="2643183"/>
            <a:ext cx="1790709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fr-FR"/>
          </a:p>
        </p:txBody>
      </p:sp>
      <p:sp>
        <p:nvSpPr>
          <p:cNvPr id="59994" name="Text Box 602"/>
          <p:cNvSpPr txBox="1">
            <a:spLocks noChangeArrowheads="1"/>
          </p:cNvSpPr>
          <p:nvPr/>
        </p:nvSpPr>
        <p:spPr bwMode="auto">
          <a:xfrm>
            <a:off x="142844" y="1857364"/>
            <a:ext cx="1236651" cy="2301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 b="1" dirty="0"/>
              <a:t>{111}&lt;110&gt;</a:t>
            </a:r>
          </a:p>
        </p:txBody>
      </p:sp>
      <p:sp>
        <p:nvSpPr>
          <p:cNvPr id="59998" name="Text Box 606"/>
          <p:cNvSpPr txBox="1">
            <a:spLocks noChangeArrowheads="1"/>
          </p:cNvSpPr>
          <p:nvPr/>
        </p:nvSpPr>
        <p:spPr bwMode="auto">
          <a:xfrm>
            <a:off x="7143768" y="1785926"/>
            <a:ext cx="1249371" cy="287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1200" b="1" dirty="0"/>
              <a:t>{111}&lt;112&gt;</a:t>
            </a:r>
          </a:p>
        </p:txBody>
      </p:sp>
      <p:sp>
        <p:nvSpPr>
          <p:cNvPr id="59999" name="WordArt 607"/>
          <p:cNvSpPr>
            <a:spLocks noChangeArrowheads="1" noChangeShapeType="1" noTextEdit="1"/>
          </p:cNvSpPr>
          <p:nvPr/>
        </p:nvSpPr>
        <p:spPr bwMode="auto">
          <a:xfrm>
            <a:off x="2857488" y="3214686"/>
            <a:ext cx="1296987" cy="498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1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Bulging</a:t>
            </a:r>
            <a:endParaRPr lang="fr-FR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grpSp>
        <p:nvGrpSpPr>
          <p:cNvPr id="13" name="Group 608"/>
          <p:cNvGrpSpPr>
            <a:grpSpLocks/>
          </p:cNvGrpSpPr>
          <p:nvPr/>
        </p:nvGrpSpPr>
        <p:grpSpPr bwMode="auto">
          <a:xfrm>
            <a:off x="5715008" y="1428736"/>
            <a:ext cx="922337" cy="1374775"/>
            <a:chOff x="2021" y="1531"/>
            <a:chExt cx="581" cy="866"/>
          </a:xfrm>
        </p:grpSpPr>
        <p:sp>
          <p:nvSpPr>
            <p:cNvPr id="60001" name="Freeform 609"/>
            <p:cNvSpPr>
              <a:spLocks noChangeAspect="1"/>
            </p:cNvSpPr>
            <p:nvPr/>
          </p:nvSpPr>
          <p:spPr bwMode="auto">
            <a:xfrm rot="545855">
              <a:off x="2236" y="2117"/>
              <a:ext cx="20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96"/>
                </a:cxn>
                <a:cxn ang="0">
                  <a:pos x="40" y="160"/>
                </a:cxn>
              </a:cxnLst>
              <a:rect l="0" t="0" r="r" b="b"/>
              <a:pathLst>
                <a:path w="56" h="160">
                  <a:moveTo>
                    <a:pt x="0" y="0"/>
                  </a:moveTo>
                  <a:cubicBezTo>
                    <a:pt x="12" y="37"/>
                    <a:pt x="43" y="57"/>
                    <a:pt x="56" y="96"/>
                  </a:cubicBezTo>
                  <a:cubicBezTo>
                    <a:pt x="51" y="115"/>
                    <a:pt x="40" y="140"/>
                    <a:pt x="40" y="16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2" name="Freeform 610"/>
            <p:cNvSpPr>
              <a:spLocks noChangeAspect="1"/>
            </p:cNvSpPr>
            <p:nvPr/>
          </p:nvSpPr>
          <p:spPr bwMode="auto">
            <a:xfrm rot="545855">
              <a:off x="2275" y="2198"/>
              <a:ext cx="41" cy="61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47" y="16"/>
                </a:cxn>
                <a:cxn ang="0">
                  <a:pos x="111" y="112"/>
                </a:cxn>
              </a:cxnLst>
              <a:rect l="0" t="0" r="r" b="b"/>
              <a:pathLst>
                <a:path w="111" h="112">
                  <a:moveTo>
                    <a:pt x="71" y="0"/>
                  </a:moveTo>
                  <a:cubicBezTo>
                    <a:pt x="63" y="5"/>
                    <a:pt x="54" y="9"/>
                    <a:pt x="47" y="16"/>
                  </a:cubicBezTo>
                  <a:cubicBezTo>
                    <a:pt x="0" y="63"/>
                    <a:pt x="111" y="68"/>
                    <a:pt x="111" y="112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3" name="Freeform 611"/>
            <p:cNvSpPr>
              <a:spLocks noChangeAspect="1"/>
            </p:cNvSpPr>
            <p:nvPr/>
          </p:nvSpPr>
          <p:spPr bwMode="auto">
            <a:xfrm rot="545855">
              <a:off x="2176" y="1874"/>
              <a:ext cx="18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48"/>
                </a:cxn>
                <a:cxn ang="0">
                  <a:pos x="48" y="96"/>
                </a:cxn>
                <a:cxn ang="0">
                  <a:pos x="40" y="152"/>
                </a:cxn>
              </a:cxnLst>
              <a:rect l="0" t="0" r="r" b="b"/>
              <a:pathLst>
                <a:path w="48" h="152">
                  <a:moveTo>
                    <a:pt x="0" y="0"/>
                  </a:moveTo>
                  <a:cubicBezTo>
                    <a:pt x="5" y="16"/>
                    <a:pt x="7" y="34"/>
                    <a:pt x="16" y="48"/>
                  </a:cubicBezTo>
                  <a:cubicBezTo>
                    <a:pt x="27" y="64"/>
                    <a:pt x="48" y="96"/>
                    <a:pt x="48" y="96"/>
                  </a:cubicBezTo>
                  <a:cubicBezTo>
                    <a:pt x="40" y="147"/>
                    <a:pt x="40" y="128"/>
                    <a:pt x="40" y="152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4" name="Freeform 612"/>
            <p:cNvSpPr>
              <a:spLocks noChangeAspect="1"/>
            </p:cNvSpPr>
            <p:nvPr/>
          </p:nvSpPr>
          <p:spPr bwMode="auto">
            <a:xfrm rot="545855">
              <a:off x="2107" y="1705"/>
              <a:ext cx="11" cy="8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9" y="160"/>
                </a:cxn>
              </a:cxnLst>
              <a:rect l="0" t="0" r="r" b="b"/>
              <a:pathLst>
                <a:path w="29" h="160">
                  <a:moveTo>
                    <a:pt x="13" y="0"/>
                  </a:moveTo>
                  <a:cubicBezTo>
                    <a:pt x="0" y="65"/>
                    <a:pt x="29" y="96"/>
                    <a:pt x="29" y="16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5" name="Freeform 613"/>
            <p:cNvSpPr>
              <a:spLocks noChangeAspect="1"/>
            </p:cNvSpPr>
            <p:nvPr/>
          </p:nvSpPr>
          <p:spPr bwMode="auto">
            <a:xfrm rot="545855">
              <a:off x="2192" y="1640"/>
              <a:ext cx="23" cy="7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26" y="64"/>
                </a:cxn>
                <a:cxn ang="0">
                  <a:pos x="34" y="136"/>
                </a:cxn>
              </a:cxnLst>
              <a:rect l="0" t="0" r="r" b="b"/>
              <a:pathLst>
                <a:path w="64" h="136">
                  <a:moveTo>
                    <a:pt x="42" y="0"/>
                  </a:moveTo>
                  <a:cubicBezTo>
                    <a:pt x="64" y="34"/>
                    <a:pt x="59" y="42"/>
                    <a:pt x="26" y="64"/>
                  </a:cubicBezTo>
                  <a:cubicBezTo>
                    <a:pt x="20" y="82"/>
                    <a:pt x="0" y="136"/>
                    <a:pt x="34" y="13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6" name="Freeform 614"/>
            <p:cNvSpPr>
              <a:spLocks noChangeAspect="1"/>
            </p:cNvSpPr>
            <p:nvPr/>
          </p:nvSpPr>
          <p:spPr bwMode="auto">
            <a:xfrm rot="545855">
              <a:off x="2268" y="2113"/>
              <a:ext cx="17" cy="13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2" y="48"/>
                </a:cxn>
                <a:cxn ang="0">
                  <a:pos x="0" y="96"/>
                </a:cxn>
                <a:cxn ang="0">
                  <a:pos x="40" y="216"/>
                </a:cxn>
                <a:cxn ang="0">
                  <a:pos x="16" y="248"/>
                </a:cxn>
              </a:cxnLst>
              <a:rect l="0" t="0" r="r" b="b"/>
              <a:pathLst>
                <a:path w="48" h="248">
                  <a:moveTo>
                    <a:pt x="48" y="0"/>
                  </a:moveTo>
                  <a:cubicBezTo>
                    <a:pt x="43" y="16"/>
                    <a:pt x="37" y="32"/>
                    <a:pt x="32" y="48"/>
                  </a:cubicBezTo>
                  <a:cubicBezTo>
                    <a:pt x="26" y="66"/>
                    <a:pt x="0" y="96"/>
                    <a:pt x="0" y="96"/>
                  </a:cubicBezTo>
                  <a:cubicBezTo>
                    <a:pt x="8" y="141"/>
                    <a:pt x="15" y="178"/>
                    <a:pt x="40" y="216"/>
                  </a:cubicBezTo>
                  <a:cubicBezTo>
                    <a:pt x="30" y="246"/>
                    <a:pt x="40" y="236"/>
                    <a:pt x="16" y="248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7" name="Freeform 615"/>
            <p:cNvSpPr>
              <a:spLocks noChangeAspect="1"/>
            </p:cNvSpPr>
            <p:nvPr/>
          </p:nvSpPr>
          <p:spPr bwMode="auto">
            <a:xfrm rot="545855">
              <a:off x="2186" y="2152"/>
              <a:ext cx="22" cy="9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1" y="80"/>
                </a:cxn>
                <a:cxn ang="0">
                  <a:pos x="35" y="176"/>
                </a:cxn>
              </a:cxnLst>
              <a:rect l="0" t="0" r="r" b="b"/>
              <a:pathLst>
                <a:path w="61" h="176">
                  <a:moveTo>
                    <a:pt x="35" y="0"/>
                  </a:moveTo>
                  <a:cubicBezTo>
                    <a:pt x="21" y="42"/>
                    <a:pt x="0" y="63"/>
                    <a:pt x="51" y="80"/>
                  </a:cubicBezTo>
                  <a:cubicBezTo>
                    <a:pt x="61" y="111"/>
                    <a:pt x="59" y="152"/>
                    <a:pt x="35" y="17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8" name="Freeform 616"/>
            <p:cNvSpPr>
              <a:spLocks noChangeAspect="1"/>
            </p:cNvSpPr>
            <p:nvPr/>
          </p:nvSpPr>
          <p:spPr bwMode="auto">
            <a:xfrm rot="545855">
              <a:off x="2380" y="1749"/>
              <a:ext cx="13" cy="6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8" y="128"/>
                </a:cxn>
              </a:cxnLst>
              <a:rect l="0" t="0" r="r" b="b"/>
              <a:pathLst>
                <a:path w="34" h="128">
                  <a:moveTo>
                    <a:pt x="34" y="0"/>
                  </a:moveTo>
                  <a:cubicBezTo>
                    <a:pt x="0" y="51"/>
                    <a:pt x="18" y="69"/>
                    <a:pt x="18" y="128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09" name="Freeform 617"/>
            <p:cNvSpPr>
              <a:spLocks noChangeAspect="1"/>
            </p:cNvSpPr>
            <p:nvPr/>
          </p:nvSpPr>
          <p:spPr bwMode="auto">
            <a:xfrm rot="545855">
              <a:off x="2119" y="1725"/>
              <a:ext cx="9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12"/>
                </a:cxn>
              </a:cxnLst>
              <a:rect l="0" t="0" r="r" b="b"/>
              <a:pathLst>
                <a:path w="24" h="112">
                  <a:moveTo>
                    <a:pt x="0" y="0"/>
                  </a:moveTo>
                  <a:cubicBezTo>
                    <a:pt x="8" y="46"/>
                    <a:pt x="24" y="67"/>
                    <a:pt x="24" y="112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0" name="Freeform 618"/>
            <p:cNvSpPr>
              <a:spLocks noChangeAspect="1"/>
            </p:cNvSpPr>
            <p:nvPr/>
          </p:nvSpPr>
          <p:spPr bwMode="auto">
            <a:xfrm rot="545855">
              <a:off x="2510" y="2034"/>
              <a:ext cx="11" cy="1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104"/>
                </a:cxn>
                <a:cxn ang="0">
                  <a:pos x="31" y="184"/>
                </a:cxn>
              </a:cxnLst>
              <a:rect l="0" t="0" r="r" b="b"/>
              <a:pathLst>
                <a:path w="31" h="184">
                  <a:moveTo>
                    <a:pt x="15" y="0"/>
                  </a:moveTo>
                  <a:cubicBezTo>
                    <a:pt x="0" y="45"/>
                    <a:pt x="31" y="58"/>
                    <a:pt x="31" y="104"/>
                  </a:cubicBezTo>
                  <a:cubicBezTo>
                    <a:pt x="31" y="131"/>
                    <a:pt x="31" y="157"/>
                    <a:pt x="31" y="18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1" name="Freeform 619"/>
            <p:cNvSpPr>
              <a:spLocks noChangeAspect="1"/>
            </p:cNvSpPr>
            <p:nvPr/>
          </p:nvSpPr>
          <p:spPr bwMode="auto">
            <a:xfrm rot="545855">
              <a:off x="2411" y="1929"/>
              <a:ext cx="16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112"/>
                </a:cxn>
                <a:cxn ang="0">
                  <a:pos x="32" y="144"/>
                </a:cxn>
              </a:cxnLst>
              <a:rect l="0" t="0" r="r" b="b"/>
              <a:pathLst>
                <a:path w="45" h="144">
                  <a:moveTo>
                    <a:pt x="0" y="0"/>
                  </a:moveTo>
                  <a:cubicBezTo>
                    <a:pt x="7" y="60"/>
                    <a:pt x="9" y="66"/>
                    <a:pt x="32" y="112"/>
                  </a:cubicBezTo>
                  <a:cubicBezTo>
                    <a:pt x="44" y="137"/>
                    <a:pt x="45" y="131"/>
                    <a:pt x="32" y="14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2" name="Freeform 620"/>
            <p:cNvSpPr>
              <a:spLocks noChangeAspect="1"/>
            </p:cNvSpPr>
            <p:nvPr/>
          </p:nvSpPr>
          <p:spPr bwMode="auto">
            <a:xfrm rot="545855">
              <a:off x="2413" y="1991"/>
              <a:ext cx="23" cy="7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14" y="144"/>
                </a:cxn>
              </a:cxnLst>
              <a:rect l="0" t="0" r="r" b="b"/>
              <a:pathLst>
                <a:path w="62" h="144">
                  <a:moveTo>
                    <a:pt x="62" y="0"/>
                  </a:moveTo>
                  <a:cubicBezTo>
                    <a:pt x="0" y="41"/>
                    <a:pt x="62" y="96"/>
                    <a:pt x="14" y="14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3" name="Freeform 621"/>
            <p:cNvSpPr>
              <a:spLocks noChangeAspect="1"/>
            </p:cNvSpPr>
            <p:nvPr/>
          </p:nvSpPr>
          <p:spPr bwMode="auto">
            <a:xfrm rot="545855">
              <a:off x="2387" y="1760"/>
              <a:ext cx="28" cy="100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69" y="160"/>
                </a:cxn>
                <a:cxn ang="0">
                  <a:pos x="37" y="184"/>
                </a:cxn>
              </a:cxnLst>
              <a:rect l="0" t="0" r="r" b="b"/>
              <a:pathLst>
                <a:path w="77" h="184">
                  <a:moveTo>
                    <a:pt x="77" y="0"/>
                  </a:moveTo>
                  <a:cubicBezTo>
                    <a:pt x="0" y="26"/>
                    <a:pt x="51" y="106"/>
                    <a:pt x="69" y="160"/>
                  </a:cubicBezTo>
                  <a:cubicBezTo>
                    <a:pt x="42" y="178"/>
                    <a:pt x="52" y="169"/>
                    <a:pt x="37" y="18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4" name="Freeform 622"/>
            <p:cNvSpPr>
              <a:spLocks noChangeAspect="1"/>
            </p:cNvSpPr>
            <p:nvPr/>
          </p:nvSpPr>
          <p:spPr bwMode="auto">
            <a:xfrm rot="545855">
              <a:off x="2545" y="2091"/>
              <a:ext cx="24" cy="4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4"/>
                </a:cxn>
                <a:cxn ang="0">
                  <a:pos x="8" y="80"/>
                </a:cxn>
              </a:cxnLst>
              <a:rect l="0" t="0" r="r" b="b"/>
              <a:pathLst>
                <a:path w="68" h="80">
                  <a:moveTo>
                    <a:pt x="16" y="0"/>
                  </a:moveTo>
                  <a:cubicBezTo>
                    <a:pt x="11" y="8"/>
                    <a:pt x="0" y="14"/>
                    <a:pt x="0" y="24"/>
                  </a:cubicBezTo>
                  <a:cubicBezTo>
                    <a:pt x="0" y="59"/>
                    <a:pt x="68" y="80"/>
                    <a:pt x="8" y="8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5" name="Freeform 623"/>
            <p:cNvSpPr>
              <a:spLocks noChangeAspect="1"/>
            </p:cNvSpPr>
            <p:nvPr/>
          </p:nvSpPr>
          <p:spPr bwMode="auto">
            <a:xfrm rot="545855">
              <a:off x="2525" y="2086"/>
              <a:ext cx="12" cy="6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3" y="80"/>
                </a:cxn>
                <a:cxn ang="0">
                  <a:pos x="9" y="120"/>
                </a:cxn>
              </a:cxnLst>
              <a:rect l="0" t="0" r="r" b="b"/>
              <a:pathLst>
                <a:path w="35" h="120">
                  <a:moveTo>
                    <a:pt x="25" y="0"/>
                  </a:moveTo>
                  <a:cubicBezTo>
                    <a:pt x="0" y="38"/>
                    <a:pt x="9" y="44"/>
                    <a:pt x="33" y="80"/>
                  </a:cubicBezTo>
                  <a:cubicBezTo>
                    <a:pt x="24" y="118"/>
                    <a:pt x="35" y="107"/>
                    <a:pt x="9" y="12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6" name="Freeform 624"/>
            <p:cNvSpPr>
              <a:spLocks noChangeAspect="1"/>
            </p:cNvSpPr>
            <p:nvPr/>
          </p:nvSpPr>
          <p:spPr bwMode="auto">
            <a:xfrm rot="545855">
              <a:off x="2371" y="1696"/>
              <a:ext cx="21" cy="7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9" y="56"/>
                </a:cxn>
                <a:cxn ang="0">
                  <a:pos x="1" y="144"/>
                </a:cxn>
              </a:cxnLst>
              <a:rect l="0" t="0" r="r" b="b"/>
              <a:pathLst>
                <a:path w="57" h="144">
                  <a:moveTo>
                    <a:pt x="57" y="0"/>
                  </a:moveTo>
                  <a:cubicBezTo>
                    <a:pt x="47" y="31"/>
                    <a:pt x="41" y="45"/>
                    <a:pt x="9" y="56"/>
                  </a:cubicBezTo>
                  <a:cubicBezTo>
                    <a:pt x="0" y="133"/>
                    <a:pt x="1" y="104"/>
                    <a:pt x="1" y="14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7" name="Freeform 625"/>
            <p:cNvSpPr>
              <a:spLocks noChangeAspect="1"/>
            </p:cNvSpPr>
            <p:nvPr/>
          </p:nvSpPr>
          <p:spPr bwMode="auto">
            <a:xfrm rot="545855">
              <a:off x="2461" y="1654"/>
              <a:ext cx="29" cy="10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1" y="120"/>
                </a:cxn>
                <a:cxn ang="0">
                  <a:pos x="17" y="200"/>
                </a:cxn>
              </a:cxnLst>
              <a:rect l="0" t="0" r="r" b="b"/>
              <a:pathLst>
                <a:path w="81" h="200">
                  <a:moveTo>
                    <a:pt x="25" y="0"/>
                  </a:moveTo>
                  <a:cubicBezTo>
                    <a:pt x="0" y="74"/>
                    <a:pt x="28" y="85"/>
                    <a:pt x="81" y="120"/>
                  </a:cubicBezTo>
                  <a:cubicBezTo>
                    <a:pt x="68" y="159"/>
                    <a:pt x="34" y="167"/>
                    <a:pt x="17" y="20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8" name="Freeform 626"/>
            <p:cNvSpPr>
              <a:spLocks noChangeAspect="1"/>
            </p:cNvSpPr>
            <p:nvPr/>
          </p:nvSpPr>
          <p:spPr bwMode="auto">
            <a:xfrm rot="545855">
              <a:off x="2457" y="1753"/>
              <a:ext cx="40" cy="110"/>
            </a:xfrm>
            <a:custGeom>
              <a:avLst/>
              <a:gdLst/>
              <a:ahLst/>
              <a:cxnLst>
                <a:cxn ang="0">
                  <a:pos x="110" y="20"/>
                </a:cxn>
                <a:cxn ang="0">
                  <a:pos x="78" y="44"/>
                </a:cxn>
                <a:cxn ang="0">
                  <a:pos x="38" y="148"/>
                </a:cxn>
                <a:cxn ang="0">
                  <a:pos x="30" y="204"/>
                </a:cxn>
              </a:cxnLst>
              <a:rect l="0" t="0" r="r" b="b"/>
              <a:pathLst>
                <a:path w="110" h="204">
                  <a:moveTo>
                    <a:pt x="110" y="20"/>
                  </a:moveTo>
                  <a:cubicBezTo>
                    <a:pt x="99" y="28"/>
                    <a:pt x="90" y="39"/>
                    <a:pt x="78" y="44"/>
                  </a:cubicBezTo>
                  <a:cubicBezTo>
                    <a:pt x="0" y="75"/>
                    <a:pt x="26" y="0"/>
                    <a:pt x="38" y="148"/>
                  </a:cubicBezTo>
                  <a:cubicBezTo>
                    <a:pt x="35" y="167"/>
                    <a:pt x="30" y="204"/>
                    <a:pt x="30" y="20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19" name="Freeform 627"/>
            <p:cNvSpPr>
              <a:spLocks noChangeAspect="1"/>
            </p:cNvSpPr>
            <p:nvPr/>
          </p:nvSpPr>
          <p:spPr bwMode="auto">
            <a:xfrm rot="545855">
              <a:off x="2491" y="1804"/>
              <a:ext cx="34" cy="8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35" y="104"/>
                </a:cxn>
                <a:cxn ang="0">
                  <a:pos x="11" y="160"/>
                </a:cxn>
              </a:cxnLst>
              <a:rect l="0" t="0" r="r" b="b"/>
              <a:pathLst>
                <a:path w="91" h="160">
                  <a:moveTo>
                    <a:pt x="91" y="0"/>
                  </a:moveTo>
                  <a:cubicBezTo>
                    <a:pt x="0" y="40"/>
                    <a:pt x="6" y="17"/>
                    <a:pt x="35" y="104"/>
                  </a:cubicBezTo>
                  <a:cubicBezTo>
                    <a:pt x="26" y="151"/>
                    <a:pt x="37" y="134"/>
                    <a:pt x="11" y="16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0" name="Freeform 628"/>
            <p:cNvSpPr>
              <a:spLocks noChangeAspect="1"/>
            </p:cNvSpPr>
            <p:nvPr/>
          </p:nvSpPr>
          <p:spPr bwMode="auto">
            <a:xfrm rot="545855">
              <a:off x="2507" y="1876"/>
              <a:ext cx="32" cy="95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" y="40"/>
                </a:cxn>
                <a:cxn ang="0">
                  <a:pos x="32" y="88"/>
                </a:cxn>
                <a:cxn ang="0">
                  <a:pos x="40" y="112"/>
                </a:cxn>
                <a:cxn ang="0">
                  <a:pos x="0" y="176"/>
                </a:cxn>
              </a:cxnLst>
              <a:rect l="0" t="0" r="r" b="b"/>
              <a:pathLst>
                <a:path w="88" h="176">
                  <a:moveTo>
                    <a:pt x="88" y="0"/>
                  </a:moveTo>
                  <a:cubicBezTo>
                    <a:pt x="66" y="5"/>
                    <a:pt x="12" y="0"/>
                    <a:pt x="16" y="40"/>
                  </a:cubicBezTo>
                  <a:cubicBezTo>
                    <a:pt x="18" y="57"/>
                    <a:pt x="27" y="72"/>
                    <a:pt x="32" y="88"/>
                  </a:cubicBezTo>
                  <a:cubicBezTo>
                    <a:pt x="35" y="96"/>
                    <a:pt x="40" y="112"/>
                    <a:pt x="40" y="112"/>
                  </a:cubicBezTo>
                  <a:cubicBezTo>
                    <a:pt x="34" y="140"/>
                    <a:pt x="35" y="176"/>
                    <a:pt x="0" y="17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1" name="Freeform 629"/>
            <p:cNvSpPr>
              <a:spLocks noChangeAspect="1"/>
            </p:cNvSpPr>
            <p:nvPr/>
          </p:nvSpPr>
          <p:spPr bwMode="auto">
            <a:xfrm rot="545855">
              <a:off x="2526" y="1931"/>
              <a:ext cx="28" cy="87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1" y="16"/>
                </a:cxn>
                <a:cxn ang="0">
                  <a:pos x="29" y="96"/>
                </a:cxn>
                <a:cxn ang="0">
                  <a:pos x="13" y="160"/>
                </a:cxn>
              </a:cxnLst>
              <a:rect l="0" t="0" r="r" b="b"/>
              <a:pathLst>
                <a:path w="77" h="160">
                  <a:moveTo>
                    <a:pt x="77" y="0"/>
                  </a:moveTo>
                  <a:cubicBezTo>
                    <a:pt x="58" y="5"/>
                    <a:pt x="37" y="6"/>
                    <a:pt x="21" y="16"/>
                  </a:cubicBezTo>
                  <a:cubicBezTo>
                    <a:pt x="0" y="29"/>
                    <a:pt x="26" y="82"/>
                    <a:pt x="29" y="96"/>
                  </a:cubicBezTo>
                  <a:cubicBezTo>
                    <a:pt x="20" y="150"/>
                    <a:pt x="28" y="129"/>
                    <a:pt x="13" y="16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2" name="Freeform 630"/>
            <p:cNvSpPr>
              <a:spLocks noChangeAspect="1"/>
            </p:cNvSpPr>
            <p:nvPr/>
          </p:nvSpPr>
          <p:spPr bwMode="auto">
            <a:xfrm rot="545855">
              <a:off x="2545" y="1978"/>
              <a:ext cx="27" cy="6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6" y="16"/>
                </a:cxn>
                <a:cxn ang="0">
                  <a:pos x="64" y="80"/>
                </a:cxn>
                <a:cxn ang="0">
                  <a:pos x="0" y="120"/>
                </a:cxn>
              </a:cxnLst>
              <a:rect l="0" t="0" r="r" b="b"/>
              <a:pathLst>
                <a:path w="72" h="120">
                  <a:moveTo>
                    <a:pt x="72" y="0"/>
                  </a:moveTo>
                  <a:cubicBezTo>
                    <a:pt x="62" y="3"/>
                    <a:pt x="18" y="13"/>
                    <a:pt x="16" y="16"/>
                  </a:cubicBezTo>
                  <a:cubicBezTo>
                    <a:pt x="6" y="35"/>
                    <a:pt x="52" y="72"/>
                    <a:pt x="64" y="80"/>
                  </a:cubicBezTo>
                  <a:cubicBezTo>
                    <a:pt x="53" y="114"/>
                    <a:pt x="35" y="120"/>
                    <a:pt x="0" y="12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3" name="Freeform 631"/>
            <p:cNvSpPr>
              <a:spLocks noChangeAspect="1"/>
            </p:cNvSpPr>
            <p:nvPr/>
          </p:nvSpPr>
          <p:spPr bwMode="auto">
            <a:xfrm rot="545855">
              <a:off x="2144" y="1956"/>
              <a:ext cx="20" cy="7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" y="80"/>
                </a:cxn>
                <a:cxn ang="0">
                  <a:pos x="33" y="128"/>
                </a:cxn>
              </a:cxnLst>
              <a:rect l="0" t="0" r="r" b="b"/>
              <a:pathLst>
                <a:path w="58" h="128">
                  <a:moveTo>
                    <a:pt x="9" y="0"/>
                  </a:moveTo>
                  <a:cubicBezTo>
                    <a:pt x="0" y="28"/>
                    <a:pt x="3" y="53"/>
                    <a:pt x="17" y="80"/>
                  </a:cubicBezTo>
                  <a:cubicBezTo>
                    <a:pt x="20" y="86"/>
                    <a:pt x="58" y="128"/>
                    <a:pt x="33" y="128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4" name="Freeform 632"/>
            <p:cNvSpPr>
              <a:spLocks noChangeAspect="1"/>
            </p:cNvSpPr>
            <p:nvPr/>
          </p:nvSpPr>
          <p:spPr bwMode="auto">
            <a:xfrm rot="545855">
              <a:off x="2354" y="1679"/>
              <a:ext cx="8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36"/>
                </a:cxn>
              </a:cxnLst>
              <a:rect l="0" t="0" r="r" b="b"/>
              <a:pathLst>
                <a:path w="24" h="136">
                  <a:moveTo>
                    <a:pt x="0" y="0"/>
                  </a:moveTo>
                  <a:cubicBezTo>
                    <a:pt x="12" y="61"/>
                    <a:pt x="24" y="68"/>
                    <a:pt x="24" y="13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5" name="Freeform 633"/>
            <p:cNvSpPr>
              <a:spLocks noChangeAspect="1"/>
            </p:cNvSpPr>
            <p:nvPr/>
          </p:nvSpPr>
          <p:spPr bwMode="auto">
            <a:xfrm rot="545855">
              <a:off x="2195" y="2254"/>
              <a:ext cx="31" cy="41"/>
            </a:xfrm>
            <a:custGeom>
              <a:avLst/>
              <a:gdLst/>
              <a:ahLst/>
              <a:cxnLst>
                <a:cxn ang="0">
                  <a:pos x="84" y="3"/>
                </a:cxn>
                <a:cxn ang="0">
                  <a:pos x="44" y="11"/>
                </a:cxn>
                <a:cxn ang="0">
                  <a:pos x="28" y="75"/>
                </a:cxn>
              </a:cxnLst>
              <a:rect l="0" t="0" r="r" b="b"/>
              <a:pathLst>
                <a:path w="84" h="78">
                  <a:moveTo>
                    <a:pt x="84" y="3"/>
                  </a:moveTo>
                  <a:cubicBezTo>
                    <a:pt x="71" y="6"/>
                    <a:pt x="52" y="0"/>
                    <a:pt x="44" y="11"/>
                  </a:cubicBezTo>
                  <a:cubicBezTo>
                    <a:pt x="0" y="78"/>
                    <a:pt x="62" y="75"/>
                    <a:pt x="28" y="75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6" name="Freeform 634"/>
            <p:cNvSpPr>
              <a:spLocks noChangeAspect="1"/>
            </p:cNvSpPr>
            <p:nvPr/>
          </p:nvSpPr>
          <p:spPr bwMode="auto">
            <a:xfrm rot="545855">
              <a:off x="2447" y="2075"/>
              <a:ext cx="18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96"/>
                </a:cxn>
                <a:cxn ang="0">
                  <a:pos x="32" y="136"/>
                </a:cxn>
              </a:cxnLst>
              <a:rect l="0" t="0" r="r" b="b"/>
              <a:pathLst>
                <a:path w="48" h="136">
                  <a:moveTo>
                    <a:pt x="0" y="0"/>
                  </a:moveTo>
                  <a:cubicBezTo>
                    <a:pt x="10" y="61"/>
                    <a:pt x="17" y="50"/>
                    <a:pt x="48" y="96"/>
                  </a:cubicBezTo>
                  <a:cubicBezTo>
                    <a:pt x="38" y="126"/>
                    <a:pt x="44" y="112"/>
                    <a:pt x="32" y="13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7" name="Freeform 635"/>
            <p:cNvSpPr>
              <a:spLocks noChangeAspect="1"/>
            </p:cNvSpPr>
            <p:nvPr/>
          </p:nvSpPr>
          <p:spPr bwMode="auto">
            <a:xfrm rot="545855">
              <a:off x="2431" y="2028"/>
              <a:ext cx="11" cy="4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80"/>
                </a:cxn>
              </a:cxnLst>
              <a:rect l="0" t="0" r="r" b="b"/>
              <a:pathLst>
                <a:path w="30" h="80">
                  <a:moveTo>
                    <a:pt x="22" y="0"/>
                  </a:moveTo>
                  <a:cubicBezTo>
                    <a:pt x="0" y="33"/>
                    <a:pt x="0" y="50"/>
                    <a:pt x="30" y="8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8" name="Freeform 636"/>
            <p:cNvSpPr>
              <a:spLocks noChangeAspect="1"/>
            </p:cNvSpPr>
            <p:nvPr/>
          </p:nvSpPr>
          <p:spPr bwMode="auto">
            <a:xfrm rot="545855">
              <a:off x="2231" y="1799"/>
              <a:ext cx="11" cy="7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144"/>
                </a:cxn>
              </a:cxnLst>
              <a:rect l="0" t="0" r="r" b="b"/>
              <a:pathLst>
                <a:path w="31" h="144">
                  <a:moveTo>
                    <a:pt x="15" y="0"/>
                  </a:moveTo>
                  <a:cubicBezTo>
                    <a:pt x="0" y="46"/>
                    <a:pt x="31" y="90"/>
                    <a:pt x="31" y="14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29" name="Freeform 637"/>
            <p:cNvSpPr>
              <a:spLocks noChangeAspect="1"/>
            </p:cNvSpPr>
            <p:nvPr/>
          </p:nvSpPr>
          <p:spPr bwMode="auto">
            <a:xfrm rot="545855">
              <a:off x="2165" y="2065"/>
              <a:ext cx="12" cy="6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8" y="120"/>
                </a:cxn>
              </a:cxnLst>
              <a:rect l="0" t="0" r="r" b="b"/>
              <a:pathLst>
                <a:path w="34" h="120">
                  <a:moveTo>
                    <a:pt x="34" y="0"/>
                  </a:moveTo>
                  <a:cubicBezTo>
                    <a:pt x="0" y="51"/>
                    <a:pt x="18" y="14"/>
                    <a:pt x="18" y="12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0" name="Freeform 638"/>
            <p:cNvSpPr>
              <a:spLocks noChangeAspect="1"/>
            </p:cNvSpPr>
            <p:nvPr/>
          </p:nvSpPr>
          <p:spPr bwMode="auto">
            <a:xfrm rot="545855">
              <a:off x="2184" y="1757"/>
              <a:ext cx="15" cy="3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56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31" y="26"/>
                    <a:pt x="25" y="43"/>
                    <a:pt x="0" y="5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1" name="Freeform 639"/>
            <p:cNvSpPr>
              <a:spLocks noChangeAspect="1"/>
            </p:cNvSpPr>
            <p:nvPr/>
          </p:nvSpPr>
          <p:spPr bwMode="auto">
            <a:xfrm rot="545855">
              <a:off x="2375" y="2062"/>
              <a:ext cx="10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36"/>
                </a:cxn>
              </a:cxnLst>
              <a:rect l="0" t="0" r="r" b="b"/>
              <a:pathLst>
                <a:path w="28" h="136">
                  <a:moveTo>
                    <a:pt x="0" y="0"/>
                  </a:moveTo>
                  <a:cubicBezTo>
                    <a:pt x="3" y="25"/>
                    <a:pt x="28" y="113"/>
                    <a:pt x="16" y="13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2" name="Freeform 640"/>
            <p:cNvSpPr>
              <a:spLocks noChangeAspect="1"/>
            </p:cNvSpPr>
            <p:nvPr/>
          </p:nvSpPr>
          <p:spPr bwMode="auto">
            <a:xfrm rot="545855">
              <a:off x="2449" y="1599"/>
              <a:ext cx="23" cy="8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8" y="64"/>
                </a:cxn>
                <a:cxn ang="0">
                  <a:pos x="0" y="152"/>
                </a:cxn>
              </a:cxnLst>
              <a:rect l="0" t="0" r="r" b="b"/>
              <a:pathLst>
                <a:path w="64" h="152">
                  <a:moveTo>
                    <a:pt x="64" y="0"/>
                  </a:moveTo>
                  <a:cubicBezTo>
                    <a:pt x="27" y="12"/>
                    <a:pt x="17" y="26"/>
                    <a:pt x="8" y="64"/>
                  </a:cubicBezTo>
                  <a:cubicBezTo>
                    <a:pt x="5" y="93"/>
                    <a:pt x="0" y="152"/>
                    <a:pt x="0" y="152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3" name="Freeform 641"/>
            <p:cNvSpPr>
              <a:spLocks noChangeAspect="1"/>
            </p:cNvSpPr>
            <p:nvPr/>
          </p:nvSpPr>
          <p:spPr bwMode="auto">
            <a:xfrm rot="545855">
              <a:off x="2422" y="2071"/>
              <a:ext cx="22" cy="8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1" y="160"/>
                </a:cxn>
              </a:cxnLst>
              <a:rect l="0" t="0" r="r" b="b"/>
              <a:pathLst>
                <a:path w="59" h="160">
                  <a:moveTo>
                    <a:pt x="59" y="0"/>
                  </a:moveTo>
                  <a:cubicBezTo>
                    <a:pt x="0" y="40"/>
                    <a:pt x="59" y="112"/>
                    <a:pt x="11" y="16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4" name="Freeform 642"/>
            <p:cNvSpPr>
              <a:spLocks noChangeAspect="1"/>
            </p:cNvSpPr>
            <p:nvPr/>
          </p:nvSpPr>
          <p:spPr bwMode="auto">
            <a:xfrm rot="545855">
              <a:off x="2441" y="1701"/>
              <a:ext cx="11" cy="5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104"/>
                </a:cxn>
              </a:cxnLst>
              <a:rect l="0" t="0" r="r" b="b"/>
              <a:pathLst>
                <a:path w="31" h="104">
                  <a:moveTo>
                    <a:pt x="15" y="0"/>
                  </a:moveTo>
                  <a:cubicBezTo>
                    <a:pt x="0" y="46"/>
                    <a:pt x="31" y="64"/>
                    <a:pt x="31" y="10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5" name="Freeform 643"/>
            <p:cNvSpPr>
              <a:spLocks noChangeAspect="1"/>
            </p:cNvSpPr>
            <p:nvPr/>
          </p:nvSpPr>
          <p:spPr bwMode="auto">
            <a:xfrm rot="545855">
              <a:off x="2406" y="1577"/>
              <a:ext cx="59" cy="1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" y="48"/>
                </a:cxn>
                <a:cxn ang="0">
                  <a:pos x="28" y="72"/>
                </a:cxn>
                <a:cxn ang="0">
                  <a:pos x="100" y="104"/>
                </a:cxn>
                <a:cxn ang="0">
                  <a:pos x="92" y="184"/>
                </a:cxn>
                <a:cxn ang="0">
                  <a:pos x="124" y="232"/>
                </a:cxn>
                <a:cxn ang="0">
                  <a:pos x="140" y="264"/>
                </a:cxn>
              </a:cxnLst>
              <a:rect l="0" t="0" r="r" b="b"/>
              <a:pathLst>
                <a:path w="161" h="287">
                  <a:moveTo>
                    <a:pt x="20" y="0"/>
                  </a:moveTo>
                  <a:cubicBezTo>
                    <a:pt x="15" y="16"/>
                    <a:pt x="9" y="32"/>
                    <a:pt x="4" y="48"/>
                  </a:cubicBezTo>
                  <a:cubicBezTo>
                    <a:pt x="0" y="59"/>
                    <a:pt x="18" y="66"/>
                    <a:pt x="28" y="72"/>
                  </a:cubicBezTo>
                  <a:cubicBezTo>
                    <a:pt x="50" y="86"/>
                    <a:pt x="77" y="92"/>
                    <a:pt x="100" y="104"/>
                  </a:cubicBezTo>
                  <a:cubicBezTo>
                    <a:pt x="110" y="135"/>
                    <a:pt x="102" y="154"/>
                    <a:pt x="92" y="184"/>
                  </a:cubicBezTo>
                  <a:cubicBezTo>
                    <a:pt x="103" y="200"/>
                    <a:pt x="113" y="216"/>
                    <a:pt x="124" y="232"/>
                  </a:cubicBezTo>
                  <a:cubicBezTo>
                    <a:pt x="161" y="287"/>
                    <a:pt x="114" y="238"/>
                    <a:pt x="140" y="26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6" name="Freeform 644"/>
            <p:cNvSpPr>
              <a:spLocks noChangeAspect="1"/>
            </p:cNvSpPr>
            <p:nvPr/>
          </p:nvSpPr>
          <p:spPr bwMode="auto">
            <a:xfrm rot="545855">
              <a:off x="2495" y="1854"/>
              <a:ext cx="107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28"/>
                </a:cxn>
                <a:cxn ang="0">
                  <a:pos x="88" y="176"/>
                </a:cxn>
                <a:cxn ang="0">
                  <a:pos x="264" y="272"/>
                </a:cxn>
                <a:cxn ang="0">
                  <a:pos x="296" y="336"/>
                </a:cxn>
              </a:cxnLst>
              <a:rect l="0" t="0" r="r" b="b"/>
              <a:pathLst>
                <a:path w="296" h="336">
                  <a:moveTo>
                    <a:pt x="0" y="0"/>
                  </a:moveTo>
                  <a:cubicBezTo>
                    <a:pt x="28" y="42"/>
                    <a:pt x="22" y="83"/>
                    <a:pt x="40" y="128"/>
                  </a:cubicBezTo>
                  <a:cubicBezTo>
                    <a:pt x="52" y="157"/>
                    <a:pt x="66" y="160"/>
                    <a:pt x="88" y="176"/>
                  </a:cubicBezTo>
                  <a:cubicBezTo>
                    <a:pt x="143" y="215"/>
                    <a:pt x="208" y="235"/>
                    <a:pt x="264" y="272"/>
                  </a:cubicBezTo>
                  <a:cubicBezTo>
                    <a:pt x="282" y="327"/>
                    <a:pt x="268" y="308"/>
                    <a:pt x="296" y="33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7" name="Freeform 645"/>
            <p:cNvSpPr>
              <a:spLocks noChangeAspect="1"/>
            </p:cNvSpPr>
            <p:nvPr/>
          </p:nvSpPr>
          <p:spPr bwMode="auto">
            <a:xfrm rot="545855">
              <a:off x="2167" y="2164"/>
              <a:ext cx="94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40"/>
                </a:cxn>
                <a:cxn ang="0">
                  <a:pos x="176" y="168"/>
                </a:cxn>
                <a:cxn ang="0">
                  <a:pos x="224" y="200"/>
                </a:cxn>
                <a:cxn ang="0">
                  <a:pos x="240" y="216"/>
                </a:cxn>
              </a:cxnLst>
              <a:rect l="0" t="0" r="r" b="b"/>
              <a:pathLst>
                <a:path w="258" h="217">
                  <a:moveTo>
                    <a:pt x="0" y="0"/>
                  </a:moveTo>
                  <a:cubicBezTo>
                    <a:pt x="43" y="11"/>
                    <a:pt x="86" y="26"/>
                    <a:pt x="128" y="40"/>
                  </a:cubicBezTo>
                  <a:cubicBezTo>
                    <a:pt x="154" y="79"/>
                    <a:pt x="139" y="136"/>
                    <a:pt x="176" y="168"/>
                  </a:cubicBezTo>
                  <a:cubicBezTo>
                    <a:pt x="190" y="181"/>
                    <a:pt x="208" y="189"/>
                    <a:pt x="224" y="200"/>
                  </a:cubicBezTo>
                  <a:cubicBezTo>
                    <a:pt x="250" y="217"/>
                    <a:pt x="258" y="216"/>
                    <a:pt x="240" y="21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8" name="Line 646"/>
            <p:cNvSpPr>
              <a:spLocks noChangeAspect="1" noChangeShapeType="1"/>
            </p:cNvSpPr>
            <p:nvPr/>
          </p:nvSpPr>
          <p:spPr bwMode="auto">
            <a:xfrm rot="545855">
              <a:off x="2332" y="1531"/>
              <a:ext cx="231" cy="68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39" name="Line 647"/>
            <p:cNvSpPr>
              <a:spLocks noChangeAspect="1" noChangeShapeType="1"/>
            </p:cNvSpPr>
            <p:nvPr/>
          </p:nvSpPr>
          <p:spPr bwMode="auto">
            <a:xfrm rot="545855">
              <a:off x="2021" y="1709"/>
              <a:ext cx="231" cy="68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0" name="Line 648"/>
            <p:cNvSpPr>
              <a:spLocks noChangeAspect="1" noChangeShapeType="1"/>
            </p:cNvSpPr>
            <p:nvPr/>
          </p:nvSpPr>
          <p:spPr bwMode="auto">
            <a:xfrm rot="545855">
              <a:off x="2248" y="1580"/>
              <a:ext cx="231" cy="68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1" name="Line 649"/>
            <p:cNvSpPr>
              <a:spLocks noChangeAspect="1" noChangeShapeType="1"/>
            </p:cNvSpPr>
            <p:nvPr/>
          </p:nvSpPr>
          <p:spPr bwMode="auto">
            <a:xfrm rot="545855">
              <a:off x="2079" y="1650"/>
              <a:ext cx="230" cy="68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2" name="Line 650"/>
            <p:cNvSpPr>
              <a:spLocks noChangeAspect="1" noChangeShapeType="1"/>
            </p:cNvSpPr>
            <p:nvPr/>
          </p:nvSpPr>
          <p:spPr bwMode="auto">
            <a:xfrm rot="545855">
              <a:off x="2161" y="1615"/>
              <a:ext cx="231" cy="68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3" name="Line 651"/>
            <p:cNvSpPr>
              <a:spLocks noChangeAspect="1" noChangeShapeType="1"/>
            </p:cNvSpPr>
            <p:nvPr/>
          </p:nvSpPr>
          <p:spPr bwMode="auto">
            <a:xfrm rot="545855" flipV="1">
              <a:off x="2108" y="1831"/>
              <a:ext cx="56" cy="3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4" name="Line 652"/>
            <p:cNvSpPr>
              <a:spLocks noChangeAspect="1" noChangeShapeType="1"/>
            </p:cNvSpPr>
            <p:nvPr/>
          </p:nvSpPr>
          <p:spPr bwMode="auto">
            <a:xfrm rot="545855" flipV="1">
              <a:off x="2212" y="2051"/>
              <a:ext cx="76" cy="4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5" name="Line 653"/>
            <p:cNvSpPr>
              <a:spLocks noChangeAspect="1" noChangeShapeType="1"/>
            </p:cNvSpPr>
            <p:nvPr/>
          </p:nvSpPr>
          <p:spPr bwMode="auto">
            <a:xfrm rot="545855" flipV="1">
              <a:off x="2144" y="2034"/>
              <a:ext cx="56" cy="31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6" name="Line 654"/>
            <p:cNvSpPr>
              <a:spLocks noChangeAspect="1" noChangeShapeType="1"/>
            </p:cNvSpPr>
            <p:nvPr/>
          </p:nvSpPr>
          <p:spPr bwMode="auto">
            <a:xfrm rot="545855" flipV="1">
              <a:off x="2183" y="2295"/>
              <a:ext cx="55" cy="30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7" name="Line 655"/>
            <p:cNvSpPr>
              <a:spLocks noChangeAspect="1" noChangeShapeType="1"/>
            </p:cNvSpPr>
            <p:nvPr/>
          </p:nvSpPr>
          <p:spPr bwMode="auto">
            <a:xfrm rot="545855" flipV="1">
              <a:off x="2324" y="2145"/>
              <a:ext cx="76" cy="4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8" name="Line 656"/>
            <p:cNvSpPr>
              <a:spLocks noChangeAspect="1" noChangeShapeType="1"/>
            </p:cNvSpPr>
            <p:nvPr/>
          </p:nvSpPr>
          <p:spPr bwMode="auto">
            <a:xfrm rot="545855" flipV="1">
              <a:off x="2159" y="1707"/>
              <a:ext cx="76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49" name="Line 657"/>
            <p:cNvSpPr>
              <a:spLocks noChangeAspect="1" noChangeShapeType="1"/>
            </p:cNvSpPr>
            <p:nvPr/>
          </p:nvSpPr>
          <p:spPr bwMode="auto">
            <a:xfrm rot="545855" flipV="1">
              <a:off x="2329" y="1634"/>
              <a:ext cx="76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0" name="Line 658"/>
            <p:cNvSpPr>
              <a:spLocks noChangeAspect="1" noChangeShapeType="1"/>
            </p:cNvSpPr>
            <p:nvPr/>
          </p:nvSpPr>
          <p:spPr bwMode="auto">
            <a:xfrm rot="545855" flipV="1">
              <a:off x="2367" y="1881"/>
              <a:ext cx="76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1" name="Line 659"/>
            <p:cNvSpPr>
              <a:spLocks noChangeAspect="1" noChangeShapeType="1"/>
            </p:cNvSpPr>
            <p:nvPr/>
          </p:nvSpPr>
          <p:spPr bwMode="auto">
            <a:xfrm rot="545855" flipV="1">
              <a:off x="2417" y="2177"/>
              <a:ext cx="76" cy="4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2" name="Line 660"/>
            <p:cNvSpPr>
              <a:spLocks noChangeAspect="1" noChangeShapeType="1"/>
            </p:cNvSpPr>
            <p:nvPr/>
          </p:nvSpPr>
          <p:spPr bwMode="auto">
            <a:xfrm rot="545855" flipV="1">
              <a:off x="2428" y="1661"/>
              <a:ext cx="77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3" name="Line 661"/>
            <p:cNvSpPr>
              <a:spLocks noChangeAspect="1" noChangeShapeType="1"/>
            </p:cNvSpPr>
            <p:nvPr/>
          </p:nvSpPr>
          <p:spPr bwMode="auto">
            <a:xfrm rot="545855" flipV="1">
              <a:off x="2484" y="1996"/>
              <a:ext cx="76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4" name="Freeform 662"/>
            <p:cNvSpPr>
              <a:spLocks noChangeAspect="1"/>
            </p:cNvSpPr>
            <p:nvPr/>
          </p:nvSpPr>
          <p:spPr bwMode="auto">
            <a:xfrm rot="545855">
              <a:off x="2146" y="1957"/>
              <a:ext cx="18" cy="6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25" y="128"/>
                </a:cxn>
              </a:cxnLst>
              <a:rect l="0" t="0" r="r" b="b"/>
              <a:pathLst>
                <a:path w="49" h="128">
                  <a:moveTo>
                    <a:pt x="49" y="0"/>
                  </a:moveTo>
                  <a:cubicBezTo>
                    <a:pt x="0" y="49"/>
                    <a:pt x="25" y="13"/>
                    <a:pt x="25" y="128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5" name="Freeform 663"/>
            <p:cNvSpPr>
              <a:spLocks noChangeAspect="1"/>
            </p:cNvSpPr>
            <p:nvPr/>
          </p:nvSpPr>
          <p:spPr bwMode="auto">
            <a:xfrm rot="545855">
              <a:off x="2220" y="1904"/>
              <a:ext cx="20" cy="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6" y="88"/>
                </a:cxn>
                <a:cxn ang="0">
                  <a:pos x="0" y="144"/>
                </a:cxn>
              </a:cxnLst>
              <a:rect l="0" t="0" r="r" b="b"/>
              <a:pathLst>
                <a:path w="56" h="144">
                  <a:moveTo>
                    <a:pt x="56" y="0"/>
                  </a:moveTo>
                  <a:cubicBezTo>
                    <a:pt x="40" y="31"/>
                    <a:pt x="25" y="54"/>
                    <a:pt x="16" y="88"/>
                  </a:cubicBezTo>
                  <a:cubicBezTo>
                    <a:pt x="26" y="117"/>
                    <a:pt x="21" y="123"/>
                    <a:pt x="0" y="14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6" name="Freeform 664"/>
            <p:cNvSpPr>
              <a:spLocks noChangeAspect="1"/>
            </p:cNvSpPr>
            <p:nvPr/>
          </p:nvSpPr>
          <p:spPr bwMode="auto">
            <a:xfrm rot="545855">
              <a:off x="2159" y="1984"/>
              <a:ext cx="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0"/>
                </a:cxn>
              </a:cxnLst>
              <a:rect l="0" t="0" r="r" b="b"/>
              <a:pathLst>
                <a:path w="9" h="80">
                  <a:moveTo>
                    <a:pt x="0" y="0"/>
                  </a:moveTo>
                  <a:cubicBezTo>
                    <a:pt x="9" y="69"/>
                    <a:pt x="8" y="43"/>
                    <a:pt x="8" y="80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7" name="Freeform 665"/>
            <p:cNvSpPr>
              <a:spLocks noChangeAspect="1"/>
            </p:cNvSpPr>
            <p:nvPr/>
          </p:nvSpPr>
          <p:spPr bwMode="auto">
            <a:xfrm rot="545855">
              <a:off x="2136" y="1851"/>
              <a:ext cx="20" cy="9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144"/>
                </a:cxn>
                <a:cxn ang="0">
                  <a:pos x="0" y="176"/>
                </a:cxn>
              </a:cxnLst>
              <a:rect l="0" t="0" r="r" b="b"/>
              <a:pathLst>
                <a:path w="53" h="176">
                  <a:moveTo>
                    <a:pt x="32" y="0"/>
                  </a:moveTo>
                  <a:cubicBezTo>
                    <a:pt x="50" y="54"/>
                    <a:pt x="53" y="54"/>
                    <a:pt x="32" y="144"/>
                  </a:cubicBezTo>
                  <a:cubicBezTo>
                    <a:pt x="29" y="159"/>
                    <a:pt x="7" y="163"/>
                    <a:pt x="0" y="17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8" name="Freeform 666"/>
            <p:cNvSpPr>
              <a:spLocks noChangeAspect="1"/>
            </p:cNvSpPr>
            <p:nvPr/>
          </p:nvSpPr>
          <p:spPr bwMode="auto">
            <a:xfrm rot="545855">
              <a:off x="2183" y="1797"/>
              <a:ext cx="20" cy="3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56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cubicBezTo>
                    <a:pt x="46" y="31"/>
                    <a:pt x="37" y="56"/>
                    <a:pt x="0" y="56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59" name="Freeform 667"/>
            <p:cNvSpPr>
              <a:spLocks noChangeAspect="1"/>
            </p:cNvSpPr>
            <p:nvPr/>
          </p:nvSpPr>
          <p:spPr bwMode="auto">
            <a:xfrm rot="545855">
              <a:off x="2243" y="1941"/>
              <a:ext cx="1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8"/>
                </a:cxn>
                <a:cxn ang="0">
                  <a:pos x="40" y="224"/>
                </a:cxn>
              </a:cxnLst>
              <a:rect l="0" t="0" r="r" b="b"/>
              <a:pathLst>
                <a:path w="40" h="224">
                  <a:moveTo>
                    <a:pt x="0" y="0"/>
                  </a:moveTo>
                  <a:cubicBezTo>
                    <a:pt x="20" y="59"/>
                    <a:pt x="21" y="105"/>
                    <a:pt x="0" y="168"/>
                  </a:cubicBezTo>
                  <a:cubicBezTo>
                    <a:pt x="12" y="215"/>
                    <a:pt x="9" y="193"/>
                    <a:pt x="40" y="224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60" name="Freeform 668"/>
            <p:cNvSpPr>
              <a:spLocks noChangeAspect="1"/>
            </p:cNvSpPr>
            <p:nvPr/>
          </p:nvSpPr>
          <p:spPr bwMode="auto">
            <a:xfrm rot="545855">
              <a:off x="2185" y="1838"/>
              <a:ext cx="38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48"/>
                </a:cxn>
                <a:cxn ang="0">
                  <a:pos x="104" y="88"/>
                </a:cxn>
              </a:cxnLst>
              <a:rect l="0" t="0" r="r" b="b"/>
              <a:pathLst>
                <a:path w="104" h="88">
                  <a:moveTo>
                    <a:pt x="0" y="0"/>
                  </a:moveTo>
                  <a:cubicBezTo>
                    <a:pt x="19" y="29"/>
                    <a:pt x="36" y="29"/>
                    <a:pt x="64" y="48"/>
                  </a:cubicBezTo>
                  <a:cubicBezTo>
                    <a:pt x="71" y="69"/>
                    <a:pt x="77" y="88"/>
                    <a:pt x="104" y="88"/>
                  </a:cubicBezTo>
                </a:path>
              </a:pathLst>
            </a:custGeom>
            <a:noFill/>
            <a:ln w="9525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61" name="Line 669"/>
            <p:cNvSpPr>
              <a:spLocks noChangeAspect="1" noChangeShapeType="1"/>
            </p:cNvSpPr>
            <p:nvPr/>
          </p:nvSpPr>
          <p:spPr bwMode="auto">
            <a:xfrm flipV="1">
              <a:off x="2228" y="1622"/>
              <a:ext cx="86" cy="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62" name="Line 670"/>
            <p:cNvSpPr>
              <a:spLocks noChangeAspect="1" noChangeShapeType="1"/>
            </p:cNvSpPr>
            <p:nvPr/>
          </p:nvSpPr>
          <p:spPr bwMode="auto">
            <a:xfrm>
              <a:off x="2224" y="1645"/>
              <a:ext cx="91" cy="5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0063" name="Line 671"/>
            <p:cNvSpPr>
              <a:spLocks noChangeAspect="1" noChangeShapeType="1"/>
            </p:cNvSpPr>
            <p:nvPr/>
          </p:nvSpPr>
          <p:spPr bwMode="auto">
            <a:xfrm>
              <a:off x="2314" y="1620"/>
              <a:ext cx="91" cy="5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672"/>
          <p:cNvGrpSpPr>
            <a:grpSpLocks/>
          </p:cNvGrpSpPr>
          <p:nvPr/>
        </p:nvGrpSpPr>
        <p:grpSpPr bwMode="auto">
          <a:xfrm>
            <a:off x="1428728" y="1571612"/>
            <a:ext cx="806450" cy="715962"/>
            <a:chOff x="149" y="2027"/>
            <a:chExt cx="432" cy="363"/>
          </a:xfrm>
        </p:grpSpPr>
        <p:sp>
          <p:nvSpPr>
            <p:cNvPr id="60065" name="Oval 673"/>
            <p:cNvSpPr>
              <a:spLocks noChangeAspect="1" noChangeArrowheads="1"/>
            </p:cNvSpPr>
            <p:nvPr/>
          </p:nvSpPr>
          <p:spPr bwMode="auto">
            <a:xfrm rot="1791178">
              <a:off x="275" y="2057"/>
              <a:ext cx="7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66" name="Oval 674"/>
            <p:cNvSpPr>
              <a:spLocks noChangeAspect="1" noChangeArrowheads="1"/>
            </p:cNvSpPr>
            <p:nvPr/>
          </p:nvSpPr>
          <p:spPr bwMode="auto">
            <a:xfrm rot="1791178">
              <a:off x="337" y="2102"/>
              <a:ext cx="77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67" name="Oval 675"/>
            <p:cNvSpPr>
              <a:spLocks noChangeAspect="1" noChangeArrowheads="1"/>
            </p:cNvSpPr>
            <p:nvPr/>
          </p:nvSpPr>
          <p:spPr bwMode="auto">
            <a:xfrm rot="1791178">
              <a:off x="284" y="2117"/>
              <a:ext cx="67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68" name="Oval 676"/>
            <p:cNvSpPr>
              <a:spLocks noChangeAspect="1" noChangeArrowheads="1"/>
            </p:cNvSpPr>
            <p:nvPr/>
          </p:nvSpPr>
          <p:spPr bwMode="auto">
            <a:xfrm rot="1791178">
              <a:off x="205" y="2086"/>
              <a:ext cx="86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69" name="Oval 677"/>
            <p:cNvSpPr>
              <a:spLocks noChangeAspect="1" noChangeArrowheads="1"/>
            </p:cNvSpPr>
            <p:nvPr/>
          </p:nvSpPr>
          <p:spPr bwMode="auto">
            <a:xfrm rot="1791178">
              <a:off x="337" y="2162"/>
              <a:ext cx="86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0" name="Oval 678"/>
            <p:cNvSpPr>
              <a:spLocks noChangeAspect="1" noChangeArrowheads="1"/>
            </p:cNvSpPr>
            <p:nvPr/>
          </p:nvSpPr>
          <p:spPr bwMode="auto">
            <a:xfrm rot="1791178">
              <a:off x="261" y="2179"/>
              <a:ext cx="96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1" name="Oval 679"/>
            <p:cNvSpPr>
              <a:spLocks noChangeAspect="1" noChangeArrowheads="1"/>
            </p:cNvSpPr>
            <p:nvPr/>
          </p:nvSpPr>
          <p:spPr bwMode="auto">
            <a:xfrm rot="1791178">
              <a:off x="171" y="2139"/>
              <a:ext cx="104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2" name="Oval 680"/>
            <p:cNvSpPr>
              <a:spLocks noChangeAspect="1" noChangeArrowheads="1"/>
            </p:cNvSpPr>
            <p:nvPr/>
          </p:nvSpPr>
          <p:spPr bwMode="auto">
            <a:xfrm rot="1791178">
              <a:off x="343" y="2224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3" name="Oval 681"/>
            <p:cNvSpPr>
              <a:spLocks noChangeAspect="1" noChangeArrowheads="1"/>
            </p:cNvSpPr>
            <p:nvPr/>
          </p:nvSpPr>
          <p:spPr bwMode="auto">
            <a:xfrm rot="1791178">
              <a:off x="337" y="2040"/>
              <a:ext cx="69" cy="53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4" name="Oval 682"/>
            <p:cNvSpPr>
              <a:spLocks noChangeAspect="1" noChangeArrowheads="1"/>
            </p:cNvSpPr>
            <p:nvPr/>
          </p:nvSpPr>
          <p:spPr bwMode="auto">
            <a:xfrm rot="1791178">
              <a:off x="407" y="2288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5" name="Oval 683"/>
            <p:cNvSpPr>
              <a:spLocks noChangeAspect="1" noChangeArrowheads="1"/>
            </p:cNvSpPr>
            <p:nvPr/>
          </p:nvSpPr>
          <p:spPr bwMode="auto">
            <a:xfrm rot="1791178">
              <a:off x="419" y="2221"/>
              <a:ext cx="89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6" name="Oval 684"/>
            <p:cNvSpPr>
              <a:spLocks noChangeAspect="1" noChangeArrowheads="1"/>
            </p:cNvSpPr>
            <p:nvPr/>
          </p:nvSpPr>
          <p:spPr bwMode="auto">
            <a:xfrm rot="1791178">
              <a:off x="447" y="2059"/>
              <a:ext cx="89" cy="44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7" name="Oval 685"/>
            <p:cNvSpPr>
              <a:spLocks noChangeAspect="1" noChangeArrowheads="1"/>
            </p:cNvSpPr>
            <p:nvPr/>
          </p:nvSpPr>
          <p:spPr bwMode="auto">
            <a:xfrm rot="1791178">
              <a:off x="408" y="2154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8" name="Oval 686"/>
            <p:cNvSpPr>
              <a:spLocks noChangeAspect="1" noChangeArrowheads="1"/>
            </p:cNvSpPr>
            <p:nvPr/>
          </p:nvSpPr>
          <p:spPr bwMode="auto">
            <a:xfrm rot="1791178">
              <a:off x="274" y="2250"/>
              <a:ext cx="89" cy="57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79" name="Oval 687"/>
            <p:cNvSpPr>
              <a:spLocks noChangeAspect="1" noChangeArrowheads="1"/>
            </p:cNvSpPr>
            <p:nvPr/>
          </p:nvSpPr>
          <p:spPr bwMode="auto">
            <a:xfrm rot="1791178">
              <a:off x="395" y="2080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0" name="Oval 688"/>
            <p:cNvSpPr>
              <a:spLocks noChangeAspect="1" noChangeArrowheads="1"/>
            </p:cNvSpPr>
            <p:nvPr/>
          </p:nvSpPr>
          <p:spPr bwMode="auto">
            <a:xfrm rot="-2245705">
              <a:off x="475" y="2266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1" name="Oval 689"/>
            <p:cNvSpPr>
              <a:spLocks noChangeAspect="1" noChangeArrowheads="1"/>
            </p:cNvSpPr>
            <p:nvPr/>
          </p:nvSpPr>
          <p:spPr bwMode="auto">
            <a:xfrm rot="1791178">
              <a:off x="492" y="2201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2" name="Oval 690"/>
            <p:cNvSpPr>
              <a:spLocks noChangeAspect="1" noChangeArrowheads="1"/>
            </p:cNvSpPr>
            <p:nvPr/>
          </p:nvSpPr>
          <p:spPr bwMode="auto">
            <a:xfrm rot="1791178">
              <a:off x="472" y="2129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3" name="Oval 691"/>
            <p:cNvSpPr>
              <a:spLocks noChangeAspect="1" noChangeArrowheads="1"/>
            </p:cNvSpPr>
            <p:nvPr/>
          </p:nvSpPr>
          <p:spPr bwMode="auto">
            <a:xfrm rot="17589659">
              <a:off x="128" y="2188"/>
              <a:ext cx="85" cy="44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4" name="Oval 692"/>
            <p:cNvSpPr>
              <a:spLocks noChangeAspect="1" noChangeArrowheads="1"/>
            </p:cNvSpPr>
            <p:nvPr/>
          </p:nvSpPr>
          <p:spPr bwMode="auto">
            <a:xfrm rot="1791178">
              <a:off x="194" y="2207"/>
              <a:ext cx="89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5" name="Oval 693"/>
            <p:cNvSpPr>
              <a:spLocks noChangeAspect="1" noChangeArrowheads="1"/>
            </p:cNvSpPr>
            <p:nvPr/>
          </p:nvSpPr>
          <p:spPr bwMode="auto">
            <a:xfrm rot="1791178">
              <a:off x="395" y="2336"/>
              <a:ext cx="66" cy="44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6" name="Oval 694"/>
            <p:cNvSpPr>
              <a:spLocks noChangeAspect="1" noChangeArrowheads="1"/>
            </p:cNvSpPr>
            <p:nvPr/>
          </p:nvSpPr>
          <p:spPr bwMode="auto">
            <a:xfrm rot="1791178">
              <a:off x="348" y="2285"/>
              <a:ext cx="67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7" name="Oval 695"/>
            <p:cNvSpPr>
              <a:spLocks noChangeAspect="1" noChangeArrowheads="1"/>
            </p:cNvSpPr>
            <p:nvPr/>
          </p:nvSpPr>
          <p:spPr bwMode="auto">
            <a:xfrm rot="1791178">
              <a:off x="299" y="2314"/>
              <a:ext cx="76" cy="46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8" name="Oval 696"/>
            <p:cNvSpPr>
              <a:spLocks noChangeAspect="1" noChangeArrowheads="1"/>
            </p:cNvSpPr>
            <p:nvPr/>
          </p:nvSpPr>
          <p:spPr bwMode="auto">
            <a:xfrm rot="1791178">
              <a:off x="219" y="2270"/>
              <a:ext cx="7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89" name="Oval 697"/>
            <p:cNvSpPr>
              <a:spLocks noChangeAspect="1" noChangeArrowheads="1"/>
            </p:cNvSpPr>
            <p:nvPr/>
          </p:nvSpPr>
          <p:spPr bwMode="auto">
            <a:xfrm rot="1791178">
              <a:off x="151" y="2241"/>
              <a:ext cx="76" cy="58"/>
            </a:xfrm>
            <a:prstGeom prst="ellips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090" name="Freeform 698"/>
            <p:cNvSpPr>
              <a:spLocks/>
            </p:cNvSpPr>
            <p:nvPr/>
          </p:nvSpPr>
          <p:spPr bwMode="auto">
            <a:xfrm>
              <a:off x="152" y="2027"/>
              <a:ext cx="423" cy="363"/>
            </a:xfrm>
            <a:custGeom>
              <a:avLst/>
              <a:gdLst/>
              <a:ahLst/>
              <a:cxnLst>
                <a:cxn ang="0">
                  <a:pos x="105" y="15"/>
                </a:cxn>
                <a:cxn ang="0">
                  <a:pos x="15" y="106"/>
                </a:cxn>
                <a:cxn ang="0">
                  <a:pos x="15" y="242"/>
                </a:cxn>
                <a:cxn ang="0">
                  <a:pos x="105" y="287"/>
                </a:cxn>
                <a:cxn ang="0">
                  <a:pos x="242" y="333"/>
                </a:cxn>
                <a:cxn ang="0">
                  <a:pos x="378" y="287"/>
                </a:cxn>
                <a:cxn ang="0">
                  <a:pos x="423" y="197"/>
                </a:cxn>
                <a:cxn ang="0">
                  <a:pos x="378" y="61"/>
                </a:cxn>
                <a:cxn ang="0">
                  <a:pos x="287" y="15"/>
                </a:cxn>
                <a:cxn ang="0">
                  <a:pos x="196" y="15"/>
                </a:cxn>
                <a:cxn ang="0">
                  <a:pos x="105" y="15"/>
                </a:cxn>
              </a:cxnLst>
              <a:rect l="0" t="0" r="r" b="b"/>
              <a:pathLst>
                <a:path w="423" h="333">
                  <a:moveTo>
                    <a:pt x="105" y="15"/>
                  </a:moveTo>
                  <a:cubicBezTo>
                    <a:pt x="75" y="30"/>
                    <a:pt x="30" y="68"/>
                    <a:pt x="15" y="106"/>
                  </a:cubicBezTo>
                  <a:cubicBezTo>
                    <a:pt x="0" y="144"/>
                    <a:pt x="0" y="212"/>
                    <a:pt x="15" y="242"/>
                  </a:cubicBezTo>
                  <a:cubicBezTo>
                    <a:pt x="30" y="272"/>
                    <a:pt x="67" y="272"/>
                    <a:pt x="105" y="287"/>
                  </a:cubicBezTo>
                  <a:cubicBezTo>
                    <a:pt x="143" y="302"/>
                    <a:pt x="197" y="333"/>
                    <a:pt x="242" y="333"/>
                  </a:cubicBezTo>
                  <a:cubicBezTo>
                    <a:pt x="287" y="333"/>
                    <a:pt x="348" y="310"/>
                    <a:pt x="378" y="287"/>
                  </a:cubicBezTo>
                  <a:cubicBezTo>
                    <a:pt x="408" y="264"/>
                    <a:pt x="423" y="235"/>
                    <a:pt x="423" y="197"/>
                  </a:cubicBezTo>
                  <a:cubicBezTo>
                    <a:pt x="423" y="159"/>
                    <a:pt x="401" y="91"/>
                    <a:pt x="378" y="61"/>
                  </a:cubicBezTo>
                  <a:cubicBezTo>
                    <a:pt x="355" y="31"/>
                    <a:pt x="317" y="23"/>
                    <a:pt x="287" y="15"/>
                  </a:cubicBezTo>
                  <a:cubicBezTo>
                    <a:pt x="257" y="7"/>
                    <a:pt x="226" y="15"/>
                    <a:pt x="196" y="15"/>
                  </a:cubicBezTo>
                  <a:cubicBezTo>
                    <a:pt x="166" y="15"/>
                    <a:pt x="135" y="0"/>
                    <a:pt x="105" y="15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fr-FR"/>
            </a:p>
          </p:txBody>
        </p:sp>
      </p:grpSp>
      <p:sp>
        <p:nvSpPr>
          <p:cNvPr id="60091" name="Line 699"/>
          <p:cNvSpPr>
            <a:spLocks noChangeShapeType="1"/>
          </p:cNvSpPr>
          <p:nvPr/>
        </p:nvSpPr>
        <p:spPr bwMode="auto">
          <a:xfrm>
            <a:off x="3933816" y="2725750"/>
            <a:ext cx="360363" cy="1008063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0119" name="Text Box 727"/>
          <p:cNvSpPr txBox="1">
            <a:spLocks noChangeArrowheads="1"/>
          </p:cNvSpPr>
          <p:nvPr/>
        </p:nvSpPr>
        <p:spPr bwMode="auto">
          <a:xfrm>
            <a:off x="3500430" y="1000108"/>
            <a:ext cx="2376487" cy="336550"/>
          </a:xfrm>
          <a:prstGeom prst="rect">
            <a:avLst/>
          </a:prstGeom>
          <a:solidFill>
            <a:srgbClr val="FEA56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</a:rPr>
              <a:t>Conclusions</a:t>
            </a:r>
            <a:endParaRPr lang="en-US" sz="1600" b="1" dirty="0">
              <a:latin typeface="Arial" pitchFamily="34" charset="0"/>
            </a:endParaRPr>
          </a:p>
        </p:txBody>
      </p:sp>
      <p:grpSp>
        <p:nvGrpSpPr>
          <p:cNvPr id="17" name="Group 750"/>
          <p:cNvGrpSpPr>
            <a:grpSpLocks/>
          </p:cNvGrpSpPr>
          <p:nvPr/>
        </p:nvGrpSpPr>
        <p:grpSpPr bwMode="auto">
          <a:xfrm rot="379490">
            <a:off x="6275388" y="3642817"/>
            <a:ext cx="911225" cy="671513"/>
            <a:chOff x="5638" y="3514"/>
            <a:chExt cx="1539" cy="1134"/>
          </a:xfrm>
        </p:grpSpPr>
        <p:sp>
          <p:nvSpPr>
            <p:cNvPr id="60143" name="Line 751"/>
            <p:cNvSpPr>
              <a:spLocks noChangeShapeType="1"/>
            </p:cNvSpPr>
            <p:nvPr/>
          </p:nvSpPr>
          <p:spPr bwMode="auto">
            <a:xfrm>
              <a:off x="5917" y="4477"/>
              <a:ext cx="6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44" name="Line 752"/>
            <p:cNvSpPr>
              <a:spLocks noChangeShapeType="1"/>
            </p:cNvSpPr>
            <p:nvPr/>
          </p:nvSpPr>
          <p:spPr bwMode="auto">
            <a:xfrm flipV="1">
              <a:off x="5917" y="3793"/>
              <a:ext cx="0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45" name="Text Box 753"/>
            <p:cNvSpPr txBox="1">
              <a:spLocks noChangeArrowheads="1"/>
            </p:cNvSpPr>
            <p:nvPr/>
          </p:nvSpPr>
          <p:spPr bwMode="auto">
            <a:xfrm>
              <a:off x="6484" y="4297"/>
              <a:ext cx="693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>
                  <a:latin typeface="Arial" pitchFamily="34" charset="0"/>
                </a:rPr>
                <a:t>DL</a:t>
              </a:r>
              <a:endParaRPr lang="fr-FR" sz="1800">
                <a:latin typeface="Arial" pitchFamily="34" charset="0"/>
              </a:endParaRPr>
            </a:p>
          </p:txBody>
        </p:sp>
        <p:sp>
          <p:nvSpPr>
            <p:cNvPr id="60146" name="Text Box 754"/>
            <p:cNvSpPr txBox="1">
              <a:spLocks noChangeArrowheads="1"/>
            </p:cNvSpPr>
            <p:nvPr/>
          </p:nvSpPr>
          <p:spPr bwMode="auto">
            <a:xfrm>
              <a:off x="5638" y="3514"/>
              <a:ext cx="63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fr-FR" sz="1000">
                  <a:latin typeface="Arial" pitchFamily="34" charset="0"/>
                </a:rPr>
                <a:t>DT</a:t>
              </a:r>
              <a:endParaRPr lang="fr-FR" sz="1800">
                <a:latin typeface="Arial" pitchFamily="34" charset="0"/>
              </a:endParaRPr>
            </a:p>
          </p:txBody>
        </p:sp>
      </p:grpSp>
      <p:sp>
        <p:nvSpPr>
          <p:cNvPr id="157" name="Text Box 124"/>
          <p:cNvSpPr txBox="1">
            <a:spLocks noChangeArrowheads="1"/>
          </p:cNvSpPr>
          <p:nvPr/>
        </p:nvSpPr>
        <p:spPr bwMode="auto">
          <a:xfrm>
            <a:off x="1428728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1- Stored energy in a cold rolled IF-steel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cs typeface="Arial" pitchFamily="34" charset="0"/>
            </a:endParaRPr>
          </a:p>
        </p:txBody>
      </p:sp>
      <p:grpSp>
        <p:nvGrpSpPr>
          <p:cNvPr id="152" name="Groupe 151"/>
          <p:cNvGrpSpPr/>
          <p:nvPr/>
        </p:nvGrpSpPr>
        <p:grpSpPr>
          <a:xfrm>
            <a:off x="3149589" y="4929213"/>
            <a:ext cx="5173309" cy="1844675"/>
            <a:chOff x="3149589" y="4929213"/>
            <a:chExt cx="5173309" cy="1844675"/>
          </a:xfrm>
        </p:grpSpPr>
        <p:grpSp>
          <p:nvGrpSpPr>
            <p:cNvPr id="15" name="Group 719"/>
            <p:cNvGrpSpPr>
              <a:grpSpLocks/>
            </p:cNvGrpSpPr>
            <p:nvPr/>
          </p:nvGrpSpPr>
          <p:grpSpPr bwMode="auto">
            <a:xfrm>
              <a:off x="3149589" y="4929213"/>
              <a:ext cx="3708400" cy="1844675"/>
              <a:chOff x="274" y="3150"/>
              <a:chExt cx="2336" cy="1162"/>
            </a:xfrm>
          </p:grpSpPr>
          <p:sp>
            <p:nvSpPr>
              <p:cNvPr id="60112" name="Rectangle 720"/>
              <p:cNvSpPr>
                <a:spLocks noChangeArrowheads="1"/>
              </p:cNvSpPr>
              <p:nvPr/>
            </p:nvSpPr>
            <p:spPr bwMode="auto">
              <a:xfrm>
                <a:off x="274" y="3150"/>
                <a:ext cx="2336" cy="116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fr-FR"/>
              </a:p>
            </p:txBody>
          </p:sp>
          <p:grpSp>
            <p:nvGrpSpPr>
              <p:cNvPr id="16" name="Group 721"/>
              <p:cNvGrpSpPr>
                <a:grpSpLocks/>
              </p:cNvGrpSpPr>
              <p:nvPr/>
            </p:nvGrpSpPr>
            <p:grpSpPr bwMode="auto">
              <a:xfrm>
                <a:off x="523" y="3221"/>
                <a:ext cx="1815" cy="1063"/>
                <a:chOff x="523" y="3150"/>
                <a:chExt cx="1815" cy="1063"/>
              </a:xfrm>
            </p:grpSpPr>
            <p:sp>
              <p:nvSpPr>
                <p:cNvPr id="60114" name="Text Box 722"/>
                <p:cNvSpPr txBox="1">
                  <a:spLocks noChangeArrowheads="1"/>
                </p:cNvSpPr>
                <p:nvPr/>
              </p:nvSpPr>
              <p:spPr bwMode="auto">
                <a:xfrm>
                  <a:off x="779" y="3249"/>
                  <a:ext cx="1336" cy="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fr-FR" sz="1600" b="1" dirty="0"/>
                    <a:t>Cellular </a:t>
                  </a:r>
                  <a:r>
                    <a:rPr lang="fr-FR" sz="1600" b="1" dirty="0" err="1"/>
                    <a:t>sub-structure</a:t>
                  </a:r>
                  <a:endParaRPr lang="fr-FR" sz="1600" b="1" dirty="0"/>
                </a:p>
                <a:p>
                  <a:pPr algn="ctr"/>
                  <a:r>
                    <a:rPr lang="fr-FR" sz="1600" b="1" dirty="0"/>
                    <a:t>+</a:t>
                  </a:r>
                </a:p>
                <a:p>
                  <a:pPr algn="ctr"/>
                  <a:r>
                    <a:rPr lang="fr-FR" sz="1600" b="1" dirty="0" err="1"/>
                    <a:t>Low</a:t>
                  </a:r>
                  <a:r>
                    <a:rPr lang="fr-FR" sz="1600" b="1" dirty="0"/>
                    <a:t> </a:t>
                  </a:r>
                  <a:r>
                    <a:rPr lang="fr-FR" sz="1600" b="1" dirty="0" err="1"/>
                    <a:t>energy</a:t>
                  </a:r>
                  <a:endParaRPr lang="fr-FR" sz="1600" b="1" dirty="0"/>
                </a:p>
              </p:txBody>
            </p:sp>
            <p:sp>
              <p:nvSpPr>
                <p:cNvPr id="60115" name="AutoShape 723"/>
                <p:cNvSpPr>
                  <a:spLocks noChangeArrowheads="1"/>
                </p:cNvSpPr>
                <p:nvPr/>
              </p:nvSpPr>
              <p:spPr bwMode="auto">
                <a:xfrm>
                  <a:off x="1385" y="3830"/>
                  <a:ext cx="136" cy="197"/>
                </a:xfrm>
                <a:prstGeom prst="downArrow">
                  <a:avLst>
                    <a:gd name="adj1" fmla="val 50000"/>
                    <a:gd name="adj2" fmla="val 36213"/>
                  </a:avLst>
                </a:prstGeom>
                <a:solidFill>
                  <a:srgbClr val="43B1F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fr-FR"/>
                </a:p>
              </p:txBody>
            </p:sp>
            <p:sp>
              <p:nvSpPr>
                <p:cNvPr id="60116" name="Text Box 724"/>
                <p:cNvSpPr txBox="1">
                  <a:spLocks noChangeArrowheads="1"/>
                </p:cNvSpPr>
                <p:nvPr/>
              </p:nvSpPr>
              <p:spPr bwMode="auto">
                <a:xfrm>
                  <a:off x="885" y="3982"/>
                  <a:ext cx="115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/>
                  <a:r>
                    <a:rPr lang="fr-FR" sz="1800" b="1">
                      <a:solidFill>
                        <a:srgbClr val="FF0000"/>
                      </a:solidFill>
                    </a:rPr>
                    <a:t>Recrystallization</a:t>
                  </a:r>
                </a:p>
              </p:txBody>
            </p:sp>
            <p:sp>
              <p:nvSpPr>
                <p:cNvPr id="60117" name="Oval 725"/>
                <p:cNvSpPr>
                  <a:spLocks noChangeArrowheads="1"/>
                </p:cNvSpPr>
                <p:nvPr/>
              </p:nvSpPr>
              <p:spPr bwMode="auto">
                <a:xfrm>
                  <a:off x="523" y="3150"/>
                  <a:ext cx="1815" cy="635"/>
                </a:xfrm>
                <a:prstGeom prst="ellips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150" name="Égal 149"/>
            <p:cNvSpPr/>
            <p:nvPr/>
          </p:nvSpPr>
          <p:spPr bwMode="auto">
            <a:xfrm>
              <a:off x="6929454" y="5572140"/>
              <a:ext cx="428628" cy="271458"/>
            </a:xfrm>
            <a:prstGeom prst="mathEqual">
              <a:avLst/>
            </a:prstGeom>
            <a:solidFill>
              <a:srgbClr val="FE9B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ZoneTexte 150"/>
            <p:cNvSpPr txBox="1"/>
            <p:nvPr/>
          </p:nvSpPr>
          <p:spPr>
            <a:xfrm>
              <a:off x="7358082" y="5357826"/>
              <a:ext cx="964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Fe-36Ni</a:t>
              </a:r>
            </a:p>
            <a:p>
              <a:r>
                <a:rPr lang="fr-FR" dirty="0" smtClean="0"/>
                <a:t>Cu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94"/>
          <p:cNvSpPr txBox="1">
            <a:spLocks noChangeArrowheads="1"/>
          </p:cNvSpPr>
          <p:nvPr/>
        </p:nvSpPr>
        <p:spPr bwMode="auto">
          <a:xfrm>
            <a:off x="3286116" y="1142984"/>
            <a:ext cx="25717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EBSD analysis limits </a:t>
            </a:r>
          </a:p>
        </p:txBody>
      </p:sp>
      <p:sp>
        <p:nvSpPr>
          <p:cNvPr id="24" name="Text Box 124"/>
          <p:cNvSpPr txBox="1">
            <a:spLocks noChangeArrowheads="1"/>
          </p:cNvSpPr>
          <p:nvPr/>
        </p:nvSpPr>
        <p:spPr bwMode="auto">
          <a:xfrm>
            <a:off x="1357290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2- Phase hardening in a cold-rolled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a/g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steel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cs typeface="Arial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52" y="1643050"/>
            <a:ext cx="838200" cy="2514600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6" y="1643050"/>
            <a:ext cx="838200" cy="2514600"/>
          </a:xfrm>
          <a:prstGeom prst="rect">
            <a:avLst/>
          </a:prstGeom>
          <a:noFill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40" y="1643050"/>
            <a:ext cx="838200" cy="2514600"/>
          </a:xfrm>
          <a:prstGeom prst="rect">
            <a:avLst/>
          </a:prstGeom>
          <a:noFill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4" y="1643050"/>
            <a:ext cx="838200" cy="2514600"/>
          </a:xfrm>
          <a:prstGeom prst="rect">
            <a:avLst/>
          </a:prstGeom>
          <a:noFill/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8" y="1643050"/>
            <a:ext cx="857250" cy="2524125"/>
          </a:xfrm>
          <a:prstGeom prst="rect">
            <a:avLst/>
          </a:prstGeom>
          <a:noFill/>
        </p:spPr>
      </p:pic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2000232" y="3286124"/>
            <a:ext cx="0" cy="1006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33" name="Line 1"/>
          <p:cNvSpPr>
            <a:spLocks noChangeShapeType="1"/>
          </p:cNvSpPr>
          <p:nvPr/>
        </p:nvSpPr>
        <p:spPr bwMode="auto">
          <a:xfrm>
            <a:off x="2000232" y="4286256"/>
            <a:ext cx="10048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714480" y="2928934"/>
            <a:ext cx="4572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RD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071802" y="414338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TD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9664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357694"/>
            <a:ext cx="306070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65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286256"/>
            <a:ext cx="30607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ZoneTexte 55"/>
          <p:cNvSpPr txBox="1"/>
          <p:nvPr/>
        </p:nvSpPr>
        <p:spPr>
          <a:xfrm>
            <a:off x="2391599" y="192880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286116" y="191956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193788" y="1910330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40%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122482" y="190109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60%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6072198" y="1901094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80%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1" name="Text Box 181"/>
          <p:cNvSpPr txBox="1">
            <a:spLocks noChangeArrowheads="1"/>
          </p:cNvSpPr>
          <p:nvPr/>
        </p:nvSpPr>
        <p:spPr bwMode="auto">
          <a:xfrm>
            <a:off x="2571736" y="3000372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3638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2" name="Text Box 180"/>
          <p:cNvSpPr txBox="1">
            <a:spLocks noChangeArrowheads="1"/>
          </p:cNvSpPr>
          <p:nvPr/>
        </p:nvSpPr>
        <p:spPr bwMode="auto">
          <a:xfrm>
            <a:off x="2352664" y="2614610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3638">
              <a:spcBef>
                <a:spcPct val="50000"/>
              </a:spcBef>
            </a:pPr>
            <a:r>
              <a:rPr lang="fr-FR" dirty="0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5857884" y="1571613"/>
            <a:ext cx="2571800" cy="2500330"/>
            <a:chOff x="5857884" y="1571613"/>
            <a:chExt cx="2571800" cy="2500330"/>
          </a:xfrm>
        </p:grpSpPr>
        <p:cxnSp>
          <p:nvCxnSpPr>
            <p:cNvPr id="64" name="Connecteur droit 63"/>
            <p:cNvCxnSpPr/>
            <p:nvPr/>
          </p:nvCxnSpPr>
          <p:spPr bwMode="auto">
            <a:xfrm rot="16200000" flipH="1">
              <a:off x="5143504" y="2285993"/>
              <a:ext cx="2500330" cy="10715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Flèche droite 64"/>
            <p:cNvSpPr/>
            <p:nvPr/>
          </p:nvSpPr>
          <p:spPr bwMode="auto">
            <a:xfrm>
              <a:off x="7072330" y="2857496"/>
              <a:ext cx="571504" cy="214314"/>
            </a:xfrm>
            <a:prstGeom prst="rightArrow">
              <a:avLst/>
            </a:prstGeom>
            <a:solidFill>
              <a:srgbClr val="FD7A1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ZoneTexte 194"/>
            <p:cNvSpPr txBox="1">
              <a:spLocks noChangeArrowheads="1"/>
            </p:cNvSpPr>
            <p:nvPr/>
          </p:nvSpPr>
          <p:spPr bwMode="auto">
            <a:xfrm>
              <a:off x="7715272" y="2786058"/>
              <a:ext cx="71441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b="1" dirty="0" smtClean="0"/>
                <a:t>TEM</a:t>
              </a:r>
            </a:p>
          </p:txBody>
        </p:sp>
      </p:grpSp>
      <p:sp>
        <p:nvSpPr>
          <p:cNvPr id="6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1F50CC7B-1206-472E-A327-490232FE63FD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8" name="AutoShape 187"/>
          <p:cNvSpPr>
            <a:spLocks noChangeArrowheads="1"/>
          </p:cNvSpPr>
          <p:nvPr/>
        </p:nvSpPr>
        <p:spPr bwMode="auto">
          <a:xfrm>
            <a:off x="-71470" y="6597650"/>
            <a:ext cx="3500430" cy="260350"/>
          </a:xfrm>
          <a:prstGeom prst="plaque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100" i="1" dirty="0" smtClean="0">
                <a:cs typeface="Arial" pitchFamily="34" charset="0"/>
              </a:rPr>
              <a:t>(</a:t>
            </a:r>
            <a:r>
              <a:rPr lang="fr-FR" sz="1100" i="1" dirty="0" err="1" smtClean="0">
                <a:cs typeface="Arial" pitchFamily="34" charset="0"/>
              </a:rPr>
              <a:t>Brisset</a:t>
            </a:r>
            <a:r>
              <a:rPr lang="fr-FR" sz="1100" i="1" dirty="0" smtClean="0">
                <a:cs typeface="Arial" pitchFamily="34" charset="0"/>
              </a:rPr>
              <a:t>, Baudin, Jura, Mater. </a:t>
            </a:r>
            <a:r>
              <a:rPr lang="fr-FR" sz="1100" i="1" dirty="0" err="1" smtClean="0">
                <a:cs typeface="Arial" pitchFamily="34" charset="0"/>
              </a:rPr>
              <a:t>Scien</a:t>
            </a:r>
            <a:r>
              <a:rPr lang="fr-FR" sz="1100" i="1" dirty="0" smtClean="0">
                <a:cs typeface="Arial" pitchFamily="34" charset="0"/>
              </a:rPr>
              <a:t>. Forum. , 2010)</a:t>
            </a:r>
            <a:endParaRPr lang="fr-FR" sz="1100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01594" y="1000103"/>
            <a:ext cx="4105275" cy="3076575"/>
            <a:chOff x="3810" y="11715"/>
            <a:chExt cx="2586" cy="1938"/>
          </a:xfrm>
        </p:grpSpPr>
        <p:pic>
          <p:nvPicPr>
            <p:cNvPr id="9" name="Picture 17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" y="11715"/>
              <a:ext cx="2586" cy="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74"/>
            <p:cNvSpPr>
              <a:spLocks noChangeArrowheads="1"/>
            </p:cNvSpPr>
            <p:nvPr/>
          </p:nvSpPr>
          <p:spPr bwMode="auto">
            <a:xfrm>
              <a:off x="4581" y="11748"/>
              <a:ext cx="1044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0CC7B-1206-472E-A327-490232FE63FD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Picture 202" descr="figIQ-alpha-gamma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207" y="4140178"/>
            <a:ext cx="26479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032" y="1285853"/>
            <a:ext cx="38576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70"/>
          <p:cNvSpPr txBox="1">
            <a:spLocks noChangeArrowheads="1"/>
          </p:cNvSpPr>
          <p:nvPr/>
        </p:nvSpPr>
        <p:spPr bwMode="auto">
          <a:xfrm>
            <a:off x="142844" y="5795941"/>
            <a:ext cx="79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703638"/>
            <a:r>
              <a:rPr lang="fr-FR" sz="2400"/>
              <a:t>40%</a:t>
            </a:r>
          </a:p>
        </p:txBody>
      </p:sp>
      <p:sp>
        <p:nvSpPr>
          <p:cNvPr id="11" name="Rectangle 149"/>
          <p:cNvSpPr>
            <a:spLocks noChangeArrowheads="1"/>
          </p:cNvSpPr>
          <p:nvPr/>
        </p:nvSpPr>
        <p:spPr bwMode="auto">
          <a:xfrm>
            <a:off x="4678362" y="4572008"/>
            <a:ext cx="44656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With EBSD, the IQ factor decrease</a:t>
            </a:r>
          </a:p>
          <a:p>
            <a:r>
              <a:rPr lang="en-GB" dirty="0"/>
              <a:t>can be </a:t>
            </a:r>
            <a:r>
              <a:rPr lang="en-GB" u="sng" dirty="0"/>
              <a:t>qualitatively</a:t>
            </a:r>
            <a:r>
              <a:rPr lang="en-GB" dirty="0"/>
              <a:t> related to the strain hardening.</a:t>
            </a:r>
          </a:p>
        </p:txBody>
      </p:sp>
      <p:sp>
        <p:nvSpPr>
          <p:cNvPr id="13" name="Rectangle 149"/>
          <p:cNvSpPr>
            <a:spLocks noChangeArrowheads="1"/>
          </p:cNvSpPr>
          <p:nvPr/>
        </p:nvSpPr>
        <p:spPr bwMode="auto">
          <a:xfrm>
            <a:off x="5286412" y="6100724"/>
            <a:ext cx="3786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err="1"/>
              <a:t>E</a:t>
            </a:r>
            <a:r>
              <a:rPr lang="en-GB" sz="2000" baseline="-25000" dirty="0" err="1"/>
              <a:t>sto</a:t>
            </a:r>
            <a:r>
              <a:rPr lang="en-GB" sz="2000" dirty="0">
                <a:solidFill>
                  <a:srgbClr val="0000FF"/>
                </a:solidFill>
                <a:latin typeface="Symbol" pitchFamily="18" charset="2"/>
              </a:rPr>
              <a:t> g</a:t>
            </a:r>
            <a:r>
              <a:rPr lang="en-GB" sz="2000" dirty="0">
                <a:solidFill>
                  <a:srgbClr val="0000FF"/>
                </a:solidFill>
              </a:rPr>
              <a:t> phase &gt; </a:t>
            </a:r>
            <a:r>
              <a:rPr lang="en-GB" sz="2000" dirty="0" err="1"/>
              <a:t>E</a:t>
            </a:r>
            <a:r>
              <a:rPr lang="en-GB" sz="2000" baseline="-25000" dirty="0" err="1"/>
              <a:t>sto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sz="2000" dirty="0">
                <a:solidFill>
                  <a:srgbClr val="FF0000"/>
                </a:solidFill>
              </a:rPr>
              <a:t> phase</a:t>
            </a:r>
            <a:endParaRPr lang="en-GB" sz="2000" dirty="0"/>
          </a:p>
        </p:txBody>
      </p:sp>
      <p:sp>
        <p:nvSpPr>
          <p:cNvPr id="14" name="Flèche droite 199"/>
          <p:cNvSpPr>
            <a:spLocks noChangeArrowheads="1"/>
          </p:cNvSpPr>
          <p:nvPr/>
        </p:nvSpPr>
        <p:spPr bwMode="auto">
          <a:xfrm>
            <a:off x="6143636" y="5715016"/>
            <a:ext cx="1080000" cy="2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703638"/>
            <a:endParaRPr lang="en-GB"/>
          </a:p>
        </p:txBody>
      </p:sp>
      <p:sp>
        <p:nvSpPr>
          <p:cNvPr id="15" name="Text Box 180"/>
          <p:cNvSpPr txBox="1">
            <a:spLocks noChangeArrowheads="1"/>
          </p:cNvSpPr>
          <p:nvPr/>
        </p:nvSpPr>
        <p:spPr bwMode="auto">
          <a:xfrm>
            <a:off x="8001024" y="1785926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3638">
              <a:spcBef>
                <a:spcPct val="50000"/>
              </a:spcBef>
            </a:pPr>
            <a:r>
              <a:rPr lang="fr-FR" sz="2400" dirty="0">
                <a:latin typeface="Symbol" pitchFamily="18" charset="2"/>
              </a:rPr>
              <a:t>a</a:t>
            </a:r>
          </a:p>
        </p:txBody>
      </p:sp>
      <p:sp>
        <p:nvSpPr>
          <p:cNvPr id="16" name="Text Box 181"/>
          <p:cNvSpPr txBox="1">
            <a:spLocks noChangeArrowheads="1"/>
          </p:cNvSpPr>
          <p:nvPr/>
        </p:nvSpPr>
        <p:spPr bwMode="auto">
          <a:xfrm>
            <a:off x="6286512" y="1857364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3638">
              <a:spcBef>
                <a:spcPct val="50000"/>
              </a:spcBef>
            </a:pPr>
            <a:r>
              <a:rPr lang="fr-FR" sz="2400" dirty="0">
                <a:latin typeface="Symbol" pitchFamily="18" charset="2"/>
              </a:rPr>
              <a:t>g</a:t>
            </a:r>
          </a:p>
        </p:txBody>
      </p:sp>
      <p:sp>
        <p:nvSpPr>
          <p:cNvPr id="17" name="Text Box 170"/>
          <p:cNvSpPr txBox="1">
            <a:spLocks noChangeArrowheads="1"/>
          </p:cNvSpPr>
          <p:nvPr/>
        </p:nvSpPr>
        <p:spPr bwMode="auto">
          <a:xfrm>
            <a:off x="230157" y="3000353"/>
            <a:ext cx="630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703638"/>
            <a:r>
              <a:rPr lang="fr-FR" sz="2400"/>
              <a:t>0%</a:t>
            </a:r>
          </a:p>
        </p:txBody>
      </p:sp>
      <p:sp>
        <p:nvSpPr>
          <p:cNvPr id="18" name="ZoneTexte 195"/>
          <p:cNvSpPr txBox="1">
            <a:spLocks noChangeArrowheads="1"/>
          </p:cNvSpPr>
          <p:nvPr/>
        </p:nvSpPr>
        <p:spPr bwMode="auto">
          <a:xfrm>
            <a:off x="4945032" y="1285853"/>
            <a:ext cx="28575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800" b="1"/>
          </a:p>
        </p:txBody>
      </p:sp>
      <p:sp>
        <p:nvSpPr>
          <p:cNvPr id="19" name="Text Box 170"/>
          <p:cNvSpPr txBox="1">
            <a:spLocks noChangeArrowheads="1"/>
          </p:cNvSpPr>
          <p:nvPr/>
        </p:nvSpPr>
        <p:spPr bwMode="auto">
          <a:xfrm>
            <a:off x="4802157" y="3071791"/>
            <a:ext cx="801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703638"/>
            <a:r>
              <a:rPr lang="fr-FR" sz="2400"/>
              <a:t>40%</a:t>
            </a:r>
          </a:p>
        </p:txBody>
      </p:sp>
      <p:sp>
        <p:nvSpPr>
          <p:cNvPr id="21" name="Text Box 181"/>
          <p:cNvSpPr txBox="1">
            <a:spLocks noChangeArrowheads="1"/>
          </p:cNvSpPr>
          <p:nvPr/>
        </p:nvSpPr>
        <p:spPr bwMode="auto">
          <a:xfrm>
            <a:off x="3214678" y="52863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3638">
              <a:spcBef>
                <a:spcPct val="50000"/>
              </a:spcBef>
            </a:pPr>
            <a:r>
              <a:rPr lang="fr-FR" sz="2400" dirty="0">
                <a:solidFill>
                  <a:schemeClr val="bg1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2" name="Text Box 180"/>
          <p:cNvSpPr txBox="1">
            <a:spLocks noChangeArrowheads="1"/>
          </p:cNvSpPr>
          <p:nvPr/>
        </p:nvSpPr>
        <p:spPr bwMode="auto">
          <a:xfrm>
            <a:off x="2714612" y="421481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703638">
              <a:spcBef>
                <a:spcPct val="50000"/>
              </a:spcBef>
            </a:pPr>
            <a:r>
              <a:rPr lang="fr-FR" sz="2400" dirty="0">
                <a:solidFill>
                  <a:schemeClr val="bg1"/>
                </a:solidFill>
                <a:latin typeface="Symbol" pitchFamily="18" charset="2"/>
              </a:rPr>
              <a:t>a</a:t>
            </a:r>
          </a:p>
        </p:txBody>
      </p:sp>
      <p:sp>
        <p:nvSpPr>
          <p:cNvPr id="12" name="ZoneTexte 194"/>
          <p:cNvSpPr txBox="1">
            <a:spLocks noChangeArrowheads="1"/>
          </p:cNvSpPr>
          <p:nvPr/>
        </p:nvSpPr>
        <p:spPr bwMode="auto">
          <a:xfrm>
            <a:off x="2882778" y="904386"/>
            <a:ext cx="3475172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EBSD Image Quality</a:t>
            </a:r>
          </a:p>
          <a:p>
            <a:pPr algn="ctr"/>
            <a:r>
              <a:rPr lang="en-GB" b="1" dirty="0" smtClean="0"/>
              <a:t>(Stored Energy Estimation )</a:t>
            </a:r>
          </a:p>
        </p:txBody>
      </p:sp>
      <p:sp>
        <p:nvSpPr>
          <p:cNvPr id="24" name="Text Box 124"/>
          <p:cNvSpPr txBox="1">
            <a:spLocks noChangeArrowheads="1"/>
          </p:cNvSpPr>
          <p:nvPr/>
        </p:nvSpPr>
        <p:spPr bwMode="auto">
          <a:xfrm>
            <a:off x="1357290" y="285728"/>
            <a:ext cx="6480000" cy="461665"/>
          </a:xfrm>
          <a:prstGeom prst="rect">
            <a:avLst/>
          </a:prstGeom>
          <a:solidFill>
            <a:srgbClr val="FEA56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2- Phase hardening in a cold-rolled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a/g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ymbol" pitchFamily="18" charset="2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cs typeface="Arial" pitchFamily="34" charset="0"/>
              </a:rPr>
              <a:t>steel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A9D71-41C2-426E-A16E-CC5DA752403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9" name="Rectangle 147"/>
          <p:cNvSpPr>
            <a:spLocks noChangeArrowheads="1"/>
          </p:cNvSpPr>
          <p:nvPr/>
        </p:nvSpPr>
        <p:spPr bwMode="auto">
          <a:xfrm>
            <a:off x="4572000" y="1357298"/>
            <a:ext cx="4214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/>
              <a:t>The stored energy (</a:t>
            </a:r>
            <a:r>
              <a:rPr lang="en-GB" sz="1600" dirty="0" err="1"/>
              <a:t>E</a:t>
            </a:r>
            <a:r>
              <a:rPr lang="en-GB" sz="1600" baseline="-25000" dirty="0" err="1"/>
              <a:t>sto</a:t>
            </a:r>
            <a:r>
              <a:rPr lang="en-GB" sz="1600" dirty="0"/>
              <a:t>) increases with the cold rolling reduction:</a:t>
            </a:r>
          </a:p>
          <a:p>
            <a:pPr algn="ctr"/>
            <a:r>
              <a:rPr lang="en-GB" sz="1600" dirty="0"/>
              <a:t>u</a:t>
            </a:r>
            <a:r>
              <a:rPr lang="en-GB" sz="1600" dirty="0" smtClean="0"/>
              <a:t>p </a:t>
            </a:r>
            <a:r>
              <a:rPr lang="en-GB" sz="1600" dirty="0"/>
              <a:t>to </a:t>
            </a:r>
            <a:r>
              <a:rPr lang="en-GB" sz="1600" dirty="0">
                <a:solidFill>
                  <a:srgbClr val="0000FF"/>
                </a:solidFill>
              </a:rPr>
              <a:t>35 J/mol </a:t>
            </a:r>
            <a:r>
              <a:rPr lang="en-GB" sz="1600" dirty="0"/>
              <a:t>in the </a:t>
            </a:r>
            <a:r>
              <a:rPr lang="en-GB" sz="1600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 sz="1600" dirty="0">
                <a:solidFill>
                  <a:srgbClr val="0000FF"/>
                </a:solidFill>
              </a:rPr>
              <a:t> phase </a:t>
            </a:r>
            <a:r>
              <a:rPr lang="en-GB" sz="1600" dirty="0"/>
              <a:t>and up to </a:t>
            </a:r>
            <a:r>
              <a:rPr lang="en-GB" sz="1600" dirty="0">
                <a:solidFill>
                  <a:srgbClr val="FF0000"/>
                </a:solidFill>
              </a:rPr>
              <a:t>20 J/mol</a:t>
            </a:r>
            <a:r>
              <a:rPr lang="en-GB" sz="1600" dirty="0"/>
              <a:t> in the </a:t>
            </a:r>
            <a:r>
              <a:rPr lang="en-GB" sz="16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phase</a:t>
            </a:r>
            <a:r>
              <a:rPr lang="en-GB" sz="1600" dirty="0" smtClean="0"/>
              <a:t> (neutron).</a:t>
            </a:r>
            <a:endParaRPr lang="en-GB" sz="1600" dirty="0"/>
          </a:p>
        </p:txBody>
      </p:sp>
      <p:sp>
        <p:nvSpPr>
          <p:cNvPr id="20" name="Rectangle 149"/>
          <p:cNvSpPr>
            <a:spLocks noChangeArrowheads="1"/>
          </p:cNvSpPr>
          <p:nvPr/>
        </p:nvSpPr>
        <p:spPr bwMode="auto">
          <a:xfrm>
            <a:off x="5072066" y="6000768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err="1"/>
              <a:t>E</a:t>
            </a:r>
            <a:r>
              <a:rPr lang="en-GB" sz="2000" baseline="-25000" dirty="0" err="1"/>
              <a:t>sto</a:t>
            </a:r>
            <a:r>
              <a:rPr lang="en-GB" sz="2000" dirty="0">
                <a:solidFill>
                  <a:srgbClr val="00FF00"/>
                </a:solidFill>
                <a:latin typeface="Symbol" pitchFamily="18" charset="2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 sz="2000" dirty="0">
                <a:solidFill>
                  <a:srgbClr val="0000FF"/>
                </a:solidFill>
              </a:rPr>
              <a:t> phase &gt; </a:t>
            </a:r>
            <a:r>
              <a:rPr lang="en-GB" sz="2000" dirty="0" err="1"/>
              <a:t>E</a:t>
            </a:r>
            <a:r>
              <a:rPr lang="en-GB" sz="2000" baseline="-25000" dirty="0" err="1"/>
              <a:t>sto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sz="2000" dirty="0">
                <a:solidFill>
                  <a:srgbClr val="FF0000"/>
                </a:solidFill>
              </a:rPr>
              <a:t> phase</a:t>
            </a:r>
            <a:endParaRPr lang="en-GB" sz="2000" dirty="0"/>
          </a:p>
        </p:txBody>
      </p:sp>
      <p:sp>
        <p:nvSpPr>
          <p:cNvPr id="22" name="ZoneTexte 197"/>
          <p:cNvSpPr txBox="1">
            <a:spLocks noChangeArrowheads="1"/>
          </p:cNvSpPr>
          <p:nvPr/>
        </p:nvSpPr>
        <p:spPr bwMode="auto">
          <a:xfrm>
            <a:off x="2428860" y="357166"/>
            <a:ext cx="400052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TEM observations</a:t>
            </a:r>
          </a:p>
          <a:p>
            <a:pPr algn="ctr"/>
            <a:r>
              <a:rPr lang="en-GB" b="1" dirty="0" smtClean="0"/>
              <a:t>(Stored Energy Estimation )</a:t>
            </a:r>
            <a:endParaRPr lang="en-GB" b="1" dirty="0"/>
          </a:p>
        </p:txBody>
      </p:sp>
      <p:sp>
        <p:nvSpPr>
          <p:cNvPr id="23" name="Flèche droite 199"/>
          <p:cNvSpPr>
            <a:spLocks noChangeArrowheads="1"/>
          </p:cNvSpPr>
          <p:nvPr/>
        </p:nvSpPr>
        <p:spPr bwMode="auto">
          <a:xfrm>
            <a:off x="5929322" y="5712768"/>
            <a:ext cx="1116000" cy="2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703638"/>
            <a:endParaRPr lang="en-GB"/>
          </a:p>
        </p:txBody>
      </p:sp>
      <p:grpSp>
        <p:nvGrpSpPr>
          <p:cNvPr id="24" name="Group 169"/>
          <p:cNvGrpSpPr>
            <a:grpSpLocks/>
          </p:cNvGrpSpPr>
          <p:nvPr/>
        </p:nvGrpSpPr>
        <p:grpSpPr bwMode="auto">
          <a:xfrm>
            <a:off x="4929190" y="2714620"/>
            <a:ext cx="4376738" cy="2346325"/>
            <a:chOff x="11884" y="11204"/>
            <a:chExt cx="2757" cy="1478"/>
          </a:xfrm>
        </p:grpSpPr>
        <p:pic>
          <p:nvPicPr>
            <p:cNvPr id="25" name="Picture 1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84" y="11204"/>
              <a:ext cx="2495" cy="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98"/>
            <p:cNvSpPr>
              <a:spLocks noChangeArrowheads="1"/>
            </p:cNvSpPr>
            <p:nvPr/>
          </p:nvSpPr>
          <p:spPr bwMode="auto">
            <a:xfrm>
              <a:off x="14016" y="12338"/>
              <a:ext cx="6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GB" sz="2400" dirty="0"/>
                <a:t>60%</a:t>
              </a:r>
              <a:r>
                <a:rPr lang="en-GB" sz="2800" b="1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27" name="Text Box 166"/>
            <p:cNvSpPr txBox="1">
              <a:spLocks noChangeArrowheads="1"/>
            </p:cNvSpPr>
            <p:nvPr/>
          </p:nvSpPr>
          <p:spPr bwMode="auto">
            <a:xfrm>
              <a:off x="11919" y="11959"/>
              <a:ext cx="237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703638"/>
              <a:r>
                <a:rPr lang="fr-FR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28" name="Text Box 167"/>
            <p:cNvSpPr txBox="1">
              <a:spLocks noChangeArrowheads="1"/>
            </p:cNvSpPr>
            <p:nvPr/>
          </p:nvSpPr>
          <p:spPr bwMode="auto">
            <a:xfrm>
              <a:off x="11918" y="11249"/>
              <a:ext cx="2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703638"/>
              <a:r>
                <a:rPr lang="fr-FR" sz="2400">
                  <a:latin typeface="Symbol" pitchFamily="18" charset="2"/>
                </a:rPr>
                <a:t>g</a:t>
              </a:r>
            </a:p>
          </p:txBody>
        </p:sp>
      </p:grp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547688" y="2725750"/>
            <a:ext cx="4095750" cy="2917828"/>
            <a:chOff x="8385" y="11203"/>
            <a:chExt cx="2580" cy="1838"/>
          </a:xfrm>
        </p:grpSpPr>
        <p:pic>
          <p:nvPicPr>
            <p:cNvPr id="30" name="Picture 2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5" y="11203"/>
              <a:ext cx="2411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64"/>
            <p:cNvSpPr txBox="1">
              <a:spLocks noChangeArrowheads="1"/>
            </p:cNvSpPr>
            <p:nvPr/>
          </p:nvSpPr>
          <p:spPr bwMode="auto">
            <a:xfrm>
              <a:off x="10105" y="11567"/>
              <a:ext cx="237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703638"/>
              <a:r>
                <a:rPr lang="fr-FR" sz="2400">
                  <a:latin typeface="Symbol" pitchFamily="18" charset="2"/>
                </a:rPr>
                <a:t>a</a:t>
              </a:r>
            </a:p>
          </p:txBody>
        </p:sp>
        <p:sp>
          <p:nvSpPr>
            <p:cNvPr id="32" name="Text Box 165"/>
            <p:cNvSpPr txBox="1">
              <a:spLocks noChangeArrowheads="1"/>
            </p:cNvSpPr>
            <p:nvPr/>
          </p:nvSpPr>
          <p:spPr bwMode="auto">
            <a:xfrm>
              <a:off x="8413" y="12343"/>
              <a:ext cx="251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3703638"/>
              <a:r>
                <a:rPr lang="fr-FR" sz="2400">
                  <a:latin typeface="Symbol" pitchFamily="18" charset="2"/>
                </a:rPr>
                <a:t>g</a:t>
              </a:r>
            </a:p>
          </p:txBody>
        </p:sp>
        <p:sp>
          <p:nvSpPr>
            <p:cNvPr id="33" name="Rectangle 198"/>
            <p:cNvSpPr>
              <a:spLocks noChangeArrowheads="1"/>
            </p:cNvSpPr>
            <p:nvPr/>
          </p:nvSpPr>
          <p:spPr bwMode="auto">
            <a:xfrm>
              <a:off x="10447" y="12338"/>
              <a:ext cx="5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Symbol" pitchFamily="18" charset="2"/>
                <a:buNone/>
              </a:pPr>
              <a:r>
                <a:rPr lang="en-GB" sz="2400"/>
                <a:t>0%</a:t>
              </a:r>
              <a:r>
                <a:rPr lang="en-GB" sz="2800" b="1">
                  <a:solidFill>
                    <a:srgbClr val="FF0000"/>
                  </a:solidFill>
                </a:rPr>
                <a:t>  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4282" y="1285860"/>
            <a:ext cx="378621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The material is not completely free of dislocations after hot rolling</a:t>
            </a:r>
            <a:endParaRPr lang="fr-FR" sz="1600" dirty="0"/>
          </a:p>
        </p:txBody>
      </p:sp>
      <p:sp>
        <p:nvSpPr>
          <p:cNvPr id="35" name="Rectangle 34"/>
          <p:cNvSpPr/>
          <p:nvPr/>
        </p:nvSpPr>
        <p:spPr>
          <a:xfrm>
            <a:off x="214282" y="1883623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smtClean="0"/>
              <a:t>The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sto</a:t>
            </a:r>
            <a:r>
              <a:rPr lang="en-GB" sz="1600" baseline="-25000" dirty="0" smtClean="0"/>
              <a:t> </a:t>
            </a:r>
            <a:r>
              <a:rPr lang="en-GB" sz="1600" dirty="0" smtClean="0"/>
              <a:t>mean value is nearly the same in both phases for the hot rolled specimen and is lower than </a:t>
            </a:r>
            <a:r>
              <a:rPr lang="en-GB" sz="1600" dirty="0" smtClean="0">
                <a:solidFill>
                  <a:srgbClr val="0000FF"/>
                </a:solidFill>
              </a:rPr>
              <a:t>6 J/mol </a:t>
            </a:r>
            <a:r>
              <a:rPr lang="en-GB" sz="1600" dirty="0" smtClean="0"/>
              <a:t>(neutron).</a:t>
            </a:r>
            <a:endParaRPr lang="en-GB" sz="1600" dirty="0"/>
          </a:p>
        </p:txBody>
      </p:sp>
      <p:sp>
        <p:nvSpPr>
          <p:cNvPr id="21" name="Rectangle 149"/>
          <p:cNvSpPr>
            <a:spLocks noChangeArrowheads="1"/>
          </p:cNvSpPr>
          <p:nvPr/>
        </p:nvSpPr>
        <p:spPr bwMode="auto">
          <a:xfrm>
            <a:off x="785786" y="6000768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err="1"/>
              <a:t>E</a:t>
            </a:r>
            <a:r>
              <a:rPr lang="en-GB" sz="2000" baseline="-25000" dirty="0" err="1"/>
              <a:t>sto</a:t>
            </a:r>
            <a:r>
              <a:rPr lang="en-GB" sz="2000" dirty="0">
                <a:solidFill>
                  <a:srgbClr val="00FF00"/>
                </a:solidFill>
                <a:latin typeface="Symbol" pitchFamily="18" charset="2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 sz="2000" dirty="0">
                <a:solidFill>
                  <a:srgbClr val="0000FF"/>
                </a:solidFill>
              </a:rPr>
              <a:t> phase </a:t>
            </a:r>
            <a:r>
              <a:rPr lang="en-GB" sz="2000" dirty="0" smtClean="0">
                <a:solidFill>
                  <a:srgbClr val="0000FF"/>
                </a:solidFill>
                <a:sym typeface="Symbol"/>
              </a:rPr>
              <a:t>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err="1"/>
              <a:t>E</a:t>
            </a:r>
            <a:r>
              <a:rPr lang="en-GB" sz="2000" baseline="-25000" dirty="0" err="1"/>
              <a:t>sto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sz="2000" dirty="0">
                <a:solidFill>
                  <a:srgbClr val="FF0000"/>
                </a:solidFill>
              </a:rPr>
              <a:t> phase</a:t>
            </a:r>
            <a:endParaRPr lang="en-GB" sz="2000" dirty="0"/>
          </a:p>
        </p:txBody>
      </p:sp>
      <p:sp>
        <p:nvSpPr>
          <p:cNvPr id="36" name="Flèche droite 199"/>
          <p:cNvSpPr>
            <a:spLocks noChangeArrowheads="1"/>
          </p:cNvSpPr>
          <p:nvPr/>
        </p:nvSpPr>
        <p:spPr bwMode="auto">
          <a:xfrm>
            <a:off x="1643042" y="5712768"/>
            <a:ext cx="1116000" cy="28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3703638"/>
            <a:endParaRPr lang="en-GB"/>
          </a:p>
        </p:txBody>
      </p:sp>
      <p:sp>
        <p:nvSpPr>
          <p:cNvPr id="37" name="AutoShape 187"/>
          <p:cNvSpPr>
            <a:spLocks noChangeArrowheads="1"/>
          </p:cNvSpPr>
          <p:nvPr/>
        </p:nvSpPr>
        <p:spPr bwMode="auto">
          <a:xfrm>
            <a:off x="71406" y="6597650"/>
            <a:ext cx="3929058" cy="260350"/>
          </a:xfrm>
          <a:prstGeom prst="plaque">
            <a:avLst>
              <a:gd name="adj" fmla="val 16667"/>
            </a:avLst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100" i="1" dirty="0" smtClean="0">
                <a:cs typeface="Arial" pitchFamily="34" charset="0"/>
              </a:rPr>
              <a:t>(</a:t>
            </a:r>
            <a:r>
              <a:rPr lang="fr-FR" sz="1100" i="1" dirty="0" err="1" smtClean="0">
                <a:cs typeface="Arial" pitchFamily="34" charset="0"/>
              </a:rPr>
              <a:t>Etter</a:t>
            </a:r>
            <a:r>
              <a:rPr lang="fr-FR" sz="1100" i="1" dirty="0" smtClean="0">
                <a:cs typeface="Arial" pitchFamily="34" charset="0"/>
              </a:rPr>
              <a:t>, Baudin, </a:t>
            </a:r>
            <a:r>
              <a:rPr lang="fr-FR" sz="1100" i="1" dirty="0" err="1" smtClean="0">
                <a:cs typeface="Arial" pitchFamily="34" charset="0"/>
              </a:rPr>
              <a:t>Mathon</a:t>
            </a:r>
            <a:r>
              <a:rPr lang="fr-FR" sz="1100" i="1" dirty="0" smtClean="0">
                <a:cs typeface="Arial" pitchFamily="34" charset="0"/>
              </a:rPr>
              <a:t>, </a:t>
            </a:r>
            <a:r>
              <a:rPr lang="fr-FR" sz="1100" i="1" dirty="0" err="1" smtClean="0">
                <a:cs typeface="Arial" pitchFamily="34" charset="0"/>
              </a:rPr>
              <a:t>Swiatnicki</a:t>
            </a:r>
            <a:r>
              <a:rPr lang="fr-FR" sz="1100" i="1" dirty="0" smtClean="0">
                <a:cs typeface="Arial" pitchFamily="34" charset="0"/>
              </a:rPr>
              <a:t>, </a:t>
            </a:r>
            <a:r>
              <a:rPr lang="fr-FR" sz="1100" i="1" dirty="0" err="1" smtClean="0">
                <a:cs typeface="Arial" pitchFamily="34" charset="0"/>
              </a:rPr>
              <a:t>Penelle</a:t>
            </a:r>
            <a:r>
              <a:rPr lang="fr-FR" sz="1100" i="1" dirty="0" smtClean="0">
                <a:cs typeface="Arial" pitchFamily="34" charset="0"/>
              </a:rPr>
              <a:t>, Scripta Mater., 2006)</a:t>
            </a:r>
            <a:endParaRPr lang="fr-FR" sz="1100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958</Words>
  <Application>Microsoft Office PowerPoint</Application>
  <PresentationFormat>Affichage à l'écran (4:3)</PresentationFormat>
  <Paragraphs>284</Paragraphs>
  <Slides>18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Conception personnalisée</vt:lpstr>
      <vt:lpstr>Fusion</vt:lpstr>
      <vt:lpstr>Graphique</vt:lpstr>
      <vt:lpstr>Worksheet</vt:lpstr>
      <vt:lpstr>     A.L. Helbert-Etter, F. Brisset, T. Baudin   Université Paris-Sud 11 ICMMO, UMR CNRS 8182 LPCES, Bâtiment 410 91405 Orsay Cedex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ups</dc:creator>
  <cp:lastModifiedBy>public</cp:lastModifiedBy>
  <cp:revision>157</cp:revision>
  <dcterms:created xsi:type="dcterms:W3CDTF">2010-04-27T08:38:56Z</dcterms:created>
  <dcterms:modified xsi:type="dcterms:W3CDTF">2010-05-05T11:34:01Z</dcterms:modified>
</cp:coreProperties>
</file>